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273" r:id="rId3"/>
    <p:sldId id="274" r:id="rId4"/>
    <p:sldId id="296" r:id="rId5"/>
    <p:sldId id="411" r:id="rId6"/>
    <p:sldId id="265" r:id="rId7"/>
    <p:sldId id="297" r:id="rId8"/>
    <p:sldId id="298" r:id="rId9"/>
    <p:sldId id="299" r:id="rId10"/>
    <p:sldId id="300" r:id="rId11"/>
    <p:sldId id="275" r:id="rId12"/>
    <p:sldId id="267" r:id="rId13"/>
    <p:sldId id="419" r:id="rId14"/>
    <p:sldId id="277" r:id="rId15"/>
    <p:sldId id="412" r:id="rId16"/>
    <p:sldId id="278" r:id="rId17"/>
    <p:sldId id="301" r:id="rId18"/>
    <p:sldId id="285" r:id="rId19"/>
    <p:sldId id="302" r:id="rId20"/>
    <p:sldId id="303" r:id="rId21"/>
    <p:sldId id="264" r:id="rId22"/>
    <p:sldId id="422" r:id="rId23"/>
    <p:sldId id="425" r:id="rId24"/>
    <p:sldId id="287" r:id="rId25"/>
    <p:sldId id="304" r:id="rId26"/>
    <p:sldId id="404" r:id="rId27"/>
    <p:sldId id="418" r:id="rId28"/>
    <p:sldId id="305" r:id="rId29"/>
    <p:sldId id="374" r:id="rId30"/>
    <p:sldId id="375" r:id="rId31"/>
    <p:sldId id="310" r:id="rId32"/>
    <p:sldId id="307" r:id="rId33"/>
    <p:sldId id="402" r:id="rId34"/>
    <p:sldId id="311" r:id="rId35"/>
    <p:sldId id="257" r:id="rId36"/>
    <p:sldId id="423" r:id="rId37"/>
    <p:sldId id="376" r:id="rId38"/>
    <p:sldId id="378" r:id="rId39"/>
    <p:sldId id="312" r:id="rId40"/>
    <p:sldId id="414" r:id="rId41"/>
    <p:sldId id="379" r:id="rId42"/>
    <p:sldId id="313" r:id="rId43"/>
    <p:sldId id="314" r:id="rId44"/>
    <p:sldId id="380" r:id="rId45"/>
    <p:sldId id="381" r:id="rId46"/>
    <p:sldId id="382" r:id="rId47"/>
    <p:sldId id="383" r:id="rId48"/>
    <p:sldId id="308" r:id="rId49"/>
    <p:sldId id="384" r:id="rId50"/>
    <p:sldId id="447" r:id="rId51"/>
    <p:sldId id="385" r:id="rId52"/>
    <p:sldId id="386" r:id="rId53"/>
    <p:sldId id="387" r:id="rId54"/>
    <p:sldId id="276" r:id="rId55"/>
    <p:sldId id="426" r:id="rId56"/>
    <p:sldId id="388" r:id="rId57"/>
    <p:sldId id="427" r:id="rId58"/>
    <p:sldId id="280" r:id="rId59"/>
    <p:sldId id="390" r:id="rId60"/>
    <p:sldId id="429" r:id="rId61"/>
    <p:sldId id="389" r:id="rId62"/>
    <p:sldId id="428" r:id="rId63"/>
    <p:sldId id="258" r:id="rId64"/>
    <p:sldId id="424" r:id="rId65"/>
    <p:sldId id="377" r:id="rId66"/>
    <p:sldId id="268" r:id="rId67"/>
    <p:sldId id="415" r:id="rId68"/>
    <p:sldId id="291" r:id="rId69"/>
    <p:sldId id="406" r:id="rId70"/>
    <p:sldId id="292" r:id="rId71"/>
    <p:sldId id="436" r:id="rId72"/>
    <p:sldId id="394" r:id="rId73"/>
    <p:sldId id="440" r:id="rId74"/>
    <p:sldId id="293" r:id="rId75"/>
    <p:sldId id="396" r:id="rId76"/>
    <p:sldId id="398" r:id="rId77"/>
    <p:sldId id="395" r:id="rId78"/>
    <p:sldId id="437" r:id="rId79"/>
    <p:sldId id="397" r:id="rId80"/>
    <p:sldId id="438" r:id="rId81"/>
    <p:sldId id="431" r:id="rId82"/>
    <p:sldId id="434" r:id="rId83"/>
    <p:sldId id="407" r:id="rId84"/>
    <p:sldId id="399" r:id="rId85"/>
    <p:sldId id="400" r:id="rId86"/>
    <p:sldId id="439" r:id="rId87"/>
    <p:sldId id="259" r:id="rId88"/>
    <p:sldId id="417" r:id="rId89"/>
    <p:sldId id="408" r:id="rId90"/>
    <p:sldId id="441" r:id="rId91"/>
    <p:sldId id="448" r:id="rId92"/>
    <p:sldId id="449" r:id="rId93"/>
    <p:sldId id="289" r:id="rId94"/>
    <p:sldId id="290" r:id="rId95"/>
    <p:sldId id="420" r:id="rId96"/>
    <p:sldId id="421" r:id="rId97"/>
    <p:sldId id="391" r:id="rId98"/>
    <p:sldId id="392" r:id="rId99"/>
    <p:sldId id="260" r:id="rId100"/>
    <p:sldId id="393" r:id="rId101"/>
    <p:sldId id="442" r:id="rId102"/>
    <p:sldId id="443" r:id="rId103"/>
    <p:sldId id="444" r:id="rId104"/>
    <p:sldId id="445" r:id="rId105"/>
    <p:sldId id="261" r:id="rId106"/>
    <p:sldId id="262" r:id="rId107"/>
    <p:sldId id="446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38E"/>
    <a:srgbClr val="FFFF3F"/>
    <a:srgbClr val="33CC33"/>
    <a:srgbClr val="FFCC00"/>
    <a:srgbClr val="FF5050"/>
    <a:srgbClr val="FF6969"/>
    <a:srgbClr val="32FA32"/>
    <a:srgbClr val="4C00FF"/>
    <a:srgbClr val="FCFAAA"/>
    <a:srgbClr val="06C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50068-1217-4518-ADB0-681F9F7D6BAB}" v="1" dt="2026-02-04T04:48:35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49:58.157"/>
    </inkml:context>
    <inkml:brush xml:id="br0">
      <inkml:brushProperty name="width" value="0.5" units="cm"/>
      <inkml:brushProperty name="height" value="1" units="cm"/>
      <inkml:brushProperty name="color" value="#FC8604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1,'5944'0,"-5934"0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9T19:02:07.224"/>
    </inkml:context>
    <inkml:brush xml:id="br0">
      <inkml:brushProperty name="width" value="0.35278" units="cm"/>
      <inkml:brushProperty name="height" value="0.35278" units="cm"/>
      <inkml:brushProperty name="color" value="#FFC000"/>
      <inkml:brushProperty name="ignorePressure" value="1"/>
    </inkml:brush>
  </inkml:definitions>
  <inkml:trace contextRef="#ctx0" brushRef="#br0">1537 0,'-1535'1536,"1533"-1535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9T19:01:16.702"/>
    </inkml:context>
    <inkml:brush xml:id="br0">
      <inkml:brushProperty name="width" value="0.14111" units="cm"/>
      <inkml:brushProperty name="height" value="0.14111" units="cm"/>
      <inkml:brushProperty name="color" value="#5B2D90"/>
      <inkml:brushProperty name="ignorePressure" value="1"/>
    </inkml:brush>
  </inkml:definitions>
  <inkml:trace contextRef="#ctx0" brushRef="#br0">1537 0,'-1535'1536,"1533"-1535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6T21:49:38.205"/>
    </inkml:context>
    <inkml:brush xml:id="br0">
      <inkml:brushProperty name="width" value="0.21167" units="cm"/>
      <inkml:brushProperty name="height" value="0.21167" units="cm"/>
      <inkml:brushProperty name="color" value="#E97132"/>
    </inkml:brush>
  </inkml:definitions>
  <inkml:trace contextRef="#ctx0" brushRef="#br0">15715 0 24575,'-2118'0'0,"1944"14"0,14-1 0,50-13 0,39-1 0,1 3 0,-82 13 0,102-9 0,-98-1 0,94-5 0,-74 10 0,-254 38 0,251-27 0,-65 8 0,-10-5 0,15 2 0,-58 14 0,74-10 0,-492 102 0,545-104 0,-130 36 0,57-23 0,-100 17 0,-448 85 0,312-58 0,41-9 0,213-47 0,-31 6 0,-559 104 0,702-130 0,-523 70 0,101-32 0,-87 12 0,385-43 0,-275-12 0,236-7 0,-1906 3 0,1664-26 0,328 15 0,-160-16 0,-400-16 0,426 23-1365,195 10-5461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22:57:53.195"/>
    </inkml:context>
    <inkml:brush xml:id="br0">
      <inkml:brushProperty name="width" value="0.10583" units="cm"/>
      <inkml:brushProperty name="height" value="0.10583" units="cm"/>
      <inkml:brushProperty name="color" value="#FFC000"/>
    </inkml:brush>
  </inkml:definitions>
  <inkml:trace contextRef="#ctx0" brushRef="#br0">15715 0 24575,'-2118'0'0,"1944"14"0,14-1 0,50-13 0,39-1 0,1 3 0,-82 13 0,102-9 0,-98-1 0,94-5 0,-74 10 0,-254 38 0,251-27 0,-65 8 0,-10-5 0,15 2 0,-58 14 0,74-10 0,-492 102 0,545-104 0,-130 36 0,57-23 0,-100 17 0,-448 85 0,312-58 0,41-9 0,213-47 0,-31 6 0,-559 104 0,702-130 0,-523 70 0,101-32 0,-87 12 0,385-43 0,-275-12 0,236-7 0,-1906 3 0,1664-26 0,328 15 0,-160-16 0,-400-16 0,426 23-1365,195 10-5461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4:14.661"/>
    </inkml:context>
    <inkml:brush xml:id="br0">
      <inkml:brushProperty name="width" value="0.21167" units="cm"/>
      <inkml:brushProperty name="height" value="0.21167" units="cm"/>
      <inkml:brushProperty name="color" value="#008C3A"/>
    </inkml:brush>
  </inkml:definitions>
  <inkml:trace contextRef="#ctx0" brushRef="#br0">16451 85 6215 0 0,'0'0'563'0'0,"2"-3"-464"0"0,7-12 9738 0 0,-10 13-9705 0 0,0 0-1 0 0,0 1 1 0 0,0-1 0 0 0,0 1 0 0 0,0 0 0 0 0,0-1-1 0 0,-1 1 1 0 0,1 0 0 0 0,-2-2 0 0 0,-1 0 166 0 0,1 0 69 0 0,-1 0 0 0 0,0 0 1 0 0,0 0-1 0 0,0 1 0 0 0,-1-1 1 0 0,1 1-1 0 0,0 0 0 0 0,-1 0 1 0 0,0 1-1 0 0,1 0 0 0 0,-9-2 0 0 0,-6 0-71 0 0,-31 0 0 0 0,22 2-90 0 0,-288-2 737 0 0,179 4-809 0 0,-76 6 30 0 0,-109-3 115 0 0,-100-26-143 0 0,317 25-136 0 0,19 1 0 0 0,-35-3 0 0 0,-191-3 0 0 0,200 4 0 0 0,66-1 0 0 0,-91 7 0 0 0,-44 1 0 0 0,24-11 0 0 0,-199 6 0 0 0,-111 20 0 0 0,243-2 0 0 0,120-11 0 0 0,18-1 0 0 0,-122 9 0 0 0,-120 1 0 0 0,-7 4 0 0 0,139-9 0 0 0,-88 15 0 0 0,121-11 0 0 0,8-3 19 0 0,-90 9 37 0 0,-127 17 122 0 0,164-12-169 0 0,-6 1-23 0 0,-175 23 14 0 0,11 0 0 0 0,120-16 68 0 0,83-11 0 0 0,-41 7-45 0 0,-145 19 26 0 0,54-15 73 0 0,182-20-92 0 0,-337 60-102 0 0,445-75 72 0 0,-341 55 72 0 0,74-12-85 0 0,-42 9-25 0 0,-91 17 9 0 0,-102 24 109 0 0,86-43-32 0 0,153-22-24 0 0,49 4-44 0 0,-201 17-12 0 0,136-57-47 0 0,80-1-25 0 0,-202-20 995 0 0,113 10-614 0 0,197 13-246 0 0,-253-2 82 0 0,44 7-101 0 0,233-1-13 0 0,-354-26 64 0 0,411 22-62 0 0,-349-50-1997 0 0,36 2-2085 0 0,257 43 2547 0 0,-1 4-1 0 0,-94 7 1 0 0,101 3-5530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3:04.148"/>
    </inkml:context>
    <inkml:brush xml:id="br0">
      <inkml:brushProperty name="width" value="0.10583" units="cm"/>
      <inkml:brushProperty name="height" value="0.10583" units="cm"/>
      <inkml:brushProperty name="color" value="#8ED973"/>
    </inkml:brush>
  </inkml:definitions>
  <inkml:trace contextRef="#ctx0" brushRef="#br0">16451 85 6215 0 0,'0'0'563'0'0,"2"-3"-464"0"0,7-12 9738 0 0,-10 13-9705 0 0,0 0-1 0 0,0 1 1 0 0,0-1 0 0 0,0 1 0 0 0,0 0 0 0 0,0-1-1 0 0,-1 1 1 0 0,1 0 0 0 0,-2-2 0 0 0,-1 0 166 0 0,1 0 69 0 0,-1 0 0 0 0,0 0 1 0 0,0 0-1 0 0,0 1 0 0 0,-1-1 1 0 0,1 1-1 0 0,0 0 0 0 0,-1 0 1 0 0,0 1-1 0 0,1 0 0 0 0,-9-2 0 0 0,-6 0-71 0 0,-31 0 0 0 0,22 2-90 0 0,-288-2 737 0 0,179 4-809 0 0,-76 6 30 0 0,-109-3 115 0 0,-100-26-143 0 0,317 25-136 0 0,19 1 0 0 0,-35-3 0 0 0,-191-3 0 0 0,200 4 0 0 0,66-1 0 0 0,-91 7 0 0 0,-44 1 0 0 0,24-11 0 0 0,-199 6 0 0 0,-111 20 0 0 0,243-2 0 0 0,120-11 0 0 0,18-1 0 0 0,-122 9 0 0 0,-120 1 0 0 0,-7 4 0 0 0,139-9 0 0 0,-88 15 0 0 0,121-11 0 0 0,8-3 19 0 0,-90 9 37 0 0,-127 17 122 0 0,164-12-169 0 0,-6 1-23 0 0,-175 23 14 0 0,11 0 0 0 0,120-16 68 0 0,83-11 0 0 0,-41 7-45 0 0,-145 19 26 0 0,54-15 73 0 0,182-20-92 0 0,-337 60-102 0 0,445-75 72 0 0,-341 55 72 0 0,74-12-85 0 0,-42 9-25 0 0,-91 17 9 0 0,-102 24 109 0 0,86-43-32 0 0,153-22-24 0 0,49 4-44 0 0,-201 17-12 0 0,136-57-47 0 0,80-1-25 0 0,-202-20 995 0 0,113 10-614 0 0,197 13-246 0 0,-253-2 82 0 0,44 7-101 0 0,233-1-13 0 0,-354-26 64 0 0,411 22-62 0 0,-349-50-1997 0 0,36 2-2085 0 0,257 43 2547 0 0,-1 4-1 0 0,-94 7 1 0 0,101 3-5530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7:55:1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5:42.365"/>
    </inkml:context>
    <inkml:brush xml:id="br0">
      <inkml:brushProperty name="width" value="0.21167" units="cm"/>
      <inkml:brushProperty name="height" value="0.21167" units="cm"/>
      <inkml:brushProperty name="color" value="#E71224"/>
    </inkml:brush>
  </inkml:definitions>
  <inkml:trace contextRef="#ctx0" brushRef="#br0">8405 0 2303 0 0,'0'0'3672'0'0,"-2"2"-3194"0"0,-5 6 1716 0 0,4-7-1776 0 0,-5 4-30 0 0,6-4 714 0 0,0 0-755 0 0,-17 13 2206 0 0,17-12-1599 0 0,0-1-742 0 0,0-1 1 0 0,0 1 0 0 0,0 0 0 0 0,0-1 0 0 0,0 0-1 0 0,0 1 1 0 0,0-1 0 0 0,0 0 0 0 0,-4 0-1 0 0,6 0-197 0 0,-7-1 273 0 0,0 0 0 0 0,0 0 0 0 0,-6-2 0 0 0,4 1-158 0 0,8 2-44 0 0,-2 0 2 0 0,-17-2 430 0 0,-28 2 0 0 0,22 0-179 0 0,24 0-258 0 0,0 0-1 0 0,-9 1-2 0 0,0 0-12 0 0,-2 1 0 0 0,0 0-8 0 0,0-2-46 0 0,0 1-12 0 0,-53 3 282 0 0,-14 2 276 0 0,52-3-418 0 0,7-2-31 0 0,1 2 1 0 0,-24 5-1 0 0,-10 0-77 0 0,46-7 2 0 0,-4 1-12 0 0,1-1 1 0 0,-1 0 0 0 0,-13-1 0 0 0,10 0 27 0 0,-22 1 81 0 0,-2 0-57 0 0,2-1 2 0 0,-90 5 114 0 0,102-3-192 0 0,-102 2 62 0 0,-10 0 8 0 0,72-2 6 0 0,-82-8 0 0 0,-44-3 134 0 0,44 12 0 0 0,123-1-153 0 0,-158 15 62 0 0,89-10 8 0 0,-78 13-61 0 0,-4 5 11 0 0,89-15-43 0 0,-157-1 0 0 0,240-9-32 0 0,-63 3 27 0 0,-84 14-1 0 0,72-6-15 0 0,45-7 12 0 0,-55 8 82 0 0,-34 6 66 0 0,77-13-123 0 0,-11 2-3 0 0,-83 12 27 0 0,-281 32 301 0 0,306-39-360 0 0,69-6-15 0 0,-48 12 2 0 0,-7 0 0 0 0,10-2 0 0 0,7-1 0 0 0,24-6 0 0 0,-83 26 0 0 0,5-2 50 0 0,75-19-36 0 0,-96 27 125 0 0,79-26-63 0 0,-1 1-16 0 0,25-2-14 0 0,24-6-1 0 0,1 1 0 0 0,-38 16 0 0 0,48-17-32 0 0,0-1 1 0 0,-24 5-1 0 0,-17 5 11 0 0,20-7-24 0 0,-72 25 0 0 0,86-26 0 0 0,13-4 0 0 0,-22 8 0 0 0,15-2 15 0 0,15-8-8 0 0,0 1-1 0 0,-1-1 0 0 0,1 0 0 0 0,-1-1 0 0 0,0 1 0 0 0,0-1 0 0 0,-9 1 0 0 0,-7 1-6 0 0,17-2 0 0 0,-27 7 0 0 0,-6 3 0 0 0,32-9 49 0 0,3-1-28 0 0,-1 0-1 0 0,1 0 0 0 0,-1 0 0 0 0,1-1 1 0 0,-6 1-1 0 0,-29 9-87 0 0,26-7 67 0 0,1 0 0 0 0,0 0 0 0 0,1-1 0 0 0,-38 12-64 0 0,37-11 64 0 0,0 0 0 0 0,0 1 0 0 0,1 1 0 0 0,-1 1 13 0 0,1 0 41 0 0,-2-1-56 0 0,1 0-56 0 0,0-1 43 0 0,1 1 15 0 0,0-1 0 0 0,-1 1 0 0 0,-1 0 0 0 0,-6 0 0 0 0,19-7 0 0 0,-4 2 0 0 0,-39 13 0 0 0,30-9 0 0 0,0 0 0 0 0,0 0 0 0 0,1-1 0 0 0,0-1 0 0 0,-1 0 0 0 0,1 2 0 0 0,0 0 0 0 0,0-1 0 0 0,1 0 0 0 0,0 0 0 0 0,-6 2 0 0 0,-13 6 0 0 0,23-8 0 0 0,-2-1 0 0 0,-21 7 0 0 0,19-6 0 0 0,-2 3 0 0 0,1-2 0 0 0,1 0 0 0 0,5-3 0 0 0,-27 4 0 0 0,19-1 0 0 0,-1-1 0 0 0,2 0 0 0 0,-2 0 0 0 0,2 0 0 0 0,-11 2 14 0 0,11-2 27 0 0,-4 3-32 0 0,-1 1-9 0 0,-16 4 0 0 0,21-7 0 0 0,-8 2-2 0 0,-1-2 57 0 0,-15 6-44 0 0,-13 4-11 0 0,37-12 0 0 0,-5 0 4 0 0,16-4-10 0 0,-2 1 13 0 0,-28 6 52 0 0,19-4-59 0 0,9-1 1 0 0,-24 6 1 0 0,-13 5 59 0 0,16-4-61 0 0,-1-2 0 0 0,13-3 0 0 0,0 3 0 0 0,0-1 0 0 0,3-1 0 0 0,0-1 0 0 0,-7-3 0 0 0,-6 3 0 0 0,-14 4 0 0 0,-15 4 0 0 0,13-1 0 0 0,-13 4 53 0 0,26-7 11 0 0,2-2 7 0 0,17-3-61 0 0,-38 5 109 0 0,-5 0 24 0 0,22-3-131 0 0,7 0-12 0 0,-1-1 0 0 0,10-3 0 0 0,0 1 11 0 0,1 0 17 0 0,2 1-1 0 0,-12-2-29 0 0,-5 4 2 0 0,-11 2 0 0 0,-28 4 0 0 0,54-8 0 0 0,-2 2 0 0 0,-5 4 0 0 0,14-7 0 0 0,-24 5 0 0 0,15-3 0 0 0,-25 5 0 0 0,34-8 0 0 0,-3 2 0 0 0,-17 5 0 0 0,12-3 0 0 0,0-1 0 0 0,1 0 0 0 0,-1 0 0 0 0,-1-2 0 0 0,1 2 0 0 0,-1-2 0 0 0,1 0 0 0 0,0-1 0 0 0,1 2 0 0 0,-1-1 0 0 0,1 1 0 0 0,-1 0 0 0 0,0 2 0 0 0,-1-2 0 0 0,0 2 0 0 0,2 1 0 0 0,-2 2 0 0 0,2-3 0 0 0,0-2 0 0 0,-1 2 0 0 0,0 1 0 0 0,0-1 0 0 0,-1-2 0 0 0,0 0 0 0 0,0-1 0 0 0,0 0 0 0 0,0-2 0 0 0,0 0 0 0 0,1-1 0 0 0,-9 0-15 0 0,19 2-57 0 0,-4-6-458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5:29.039"/>
    </inkml:context>
    <inkml:brush xml:id="br0">
      <inkml:brushProperty name="width" value="0.10583" units="cm"/>
      <inkml:brushProperty name="height" value="0.10583" units="cm"/>
      <inkml:brushProperty name="color" value="#F5838E"/>
    </inkml:brush>
  </inkml:definitions>
  <inkml:trace contextRef="#ctx0" brushRef="#br0">8405 0 2303 0 0,'0'0'3672'0'0,"-2"2"-3194"0"0,-5 6 1716 0 0,4-7-1776 0 0,-5 4-30 0 0,6-4 714 0 0,0 0-755 0 0,-17 13 2206 0 0,17-12-1599 0 0,0-1-742 0 0,0-1 1 0 0,0 1 0 0 0,0 0 0 0 0,0-1 0 0 0,0 0-1 0 0,0 1 1 0 0,0-1 0 0 0,0 0 0 0 0,-4 0-1 0 0,6 0-197 0 0,-7-1 273 0 0,0 0 0 0 0,0 0 0 0 0,-6-2 0 0 0,4 1-158 0 0,8 2-44 0 0,-2 0 2 0 0,-17-2 430 0 0,-28 2 0 0 0,22 0-179 0 0,24 0-258 0 0,0 0-1 0 0,-9 1-2 0 0,0 0-12 0 0,-2 1 0 0 0,0 0-8 0 0,0-2-46 0 0,0 1-12 0 0,-53 3 282 0 0,-14 2 276 0 0,52-3-418 0 0,7-2-31 0 0,1 2 1 0 0,-24 5-1 0 0,-10 0-77 0 0,46-7 2 0 0,-4 1-12 0 0,1-1 1 0 0,-1 0 0 0 0,-13-1 0 0 0,10 0 27 0 0,-22 1 81 0 0,-2 0-57 0 0,2-1 2 0 0,-90 5 114 0 0,102-3-192 0 0,-102 2 62 0 0,-10 0 8 0 0,72-2 6 0 0,-82-8 0 0 0,-44-3 134 0 0,44 12 0 0 0,123-1-153 0 0,-158 15 62 0 0,89-10 8 0 0,-78 13-61 0 0,-4 5 11 0 0,89-15-43 0 0,-157-1 0 0 0,240-9-32 0 0,-63 3 27 0 0,-84 14-1 0 0,72-6-15 0 0,45-7 12 0 0,-55 8 82 0 0,-34 6 66 0 0,77-13-123 0 0,-11 2-3 0 0,-83 12 27 0 0,-281 32 301 0 0,306-39-360 0 0,69-6-15 0 0,-48 12 2 0 0,-7 0 0 0 0,10-2 0 0 0,7-1 0 0 0,24-6 0 0 0,-83 26 0 0 0,5-2 50 0 0,75-19-36 0 0,-96 27 125 0 0,79-26-63 0 0,-1 1-16 0 0,25-2-14 0 0,24-6-1 0 0,1 1 0 0 0,-38 16 0 0 0,48-17-32 0 0,0-1 1 0 0,-24 5-1 0 0,-17 5 11 0 0,20-7-24 0 0,-72 25 0 0 0,86-26 0 0 0,13-4 0 0 0,-22 8 0 0 0,15-2 15 0 0,15-8-8 0 0,0 1-1 0 0,-1-1 0 0 0,1 0 0 0 0,-1-1 0 0 0,0 1 0 0 0,0-1 0 0 0,-9 1 0 0 0,-7 1-6 0 0,17-2 0 0 0,-27 7 0 0 0,-6 3 0 0 0,32-9 49 0 0,3-1-28 0 0,-1 0-1 0 0,1 0 0 0 0,-1 0 0 0 0,1-1 1 0 0,-6 1-1 0 0,-29 9-87 0 0,26-7 67 0 0,1 0 0 0 0,0 0 0 0 0,1-1 0 0 0,-38 12-64 0 0,37-11 64 0 0,0 0 0 0 0,0 1 0 0 0,1 1 0 0 0,-1 1 13 0 0,1 0 41 0 0,-2-1-56 0 0,1 0-56 0 0,0-1 43 0 0,1 1 15 0 0,0-1 0 0 0,-1 1 0 0 0,-1 0 0 0 0,-6 0 0 0 0,19-7 0 0 0,-4 2 0 0 0,-39 13 0 0 0,30-9 0 0 0,0 0 0 0 0,0 0 0 0 0,1-1 0 0 0,0-1 0 0 0,-1 0 0 0 0,1 2 0 0 0,0 0 0 0 0,0-1 0 0 0,1 0 0 0 0,0 0 0 0 0,-6 2 0 0 0,-13 6 0 0 0,23-8 0 0 0,-2-1 0 0 0,-21 7 0 0 0,19-6 0 0 0,-2 3 0 0 0,1-2 0 0 0,1 0 0 0 0,5-3 0 0 0,-27 4 0 0 0,19-1 0 0 0,-1-1 0 0 0,2 0 0 0 0,-2 0 0 0 0,2 0 0 0 0,-11 2 14 0 0,11-2 27 0 0,-4 3-32 0 0,-1 1-9 0 0,-16 4 0 0 0,21-7 0 0 0,-8 2-2 0 0,-1-2 57 0 0,-15 6-44 0 0,-13 4-11 0 0,37-12 0 0 0,-5 0 4 0 0,16-4-10 0 0,-2 1 13 0 0,-28 6 52 0 0,19-4-59 0 0,9-1 1 0 0,-24 6 1 0 0,-13 5 59 0 0,16-4-61 0 0,-1-2 0 0 0,13-3 0 0 0,0 3 0 0 0,0-1 0 0 0,3-1 0 0 0,0-1 0 0 0,-7-3 0 0 0,-6 3 0 0 0,-14 4 0 0 0,-15 4 0 0 0,13-1 0 0 0,-13 4 53 0 0,26-7 11 0 0,2-2 7 0 0,17-3-61 0 0,-38 5 109 0 0,-5 0 24 0 0,22-3-131 0 0,7 0-12 0 0,-1-1 0 0 0,10-3 0 0 0,0 1 11 0 0,1 0 17 0 0,2 1-1 0 0,-12-2-29 0 0,-5 4 2 0 0,-11 2 0 0 0,-28 4 0 0 0,54-8 0 0 0,-2 2 0 0 0,-5 4 0 0 0,14-7 0 0 0,-24 5 0 0 0,15-3 0 0 0,-25 5 0 0 0,34-8 0 0 0,-3 2 0 0 0,-17 5 0 0 0,12-3 0 0 0,0-1 0 0 0,1 0 0 0 0,-1 0 0 0 0,-1-2 0 0 0,1 2 0 0 0,-1-2 0 0 0,1 0 0 0 0,0-1 0 0 0,1 2 0 0 0,-1-1 0 0 0,1 1 0 0 0,-1 0 0 0 0,0 2 0 0 0,-1-2 0 0 0,0 2 0 0 0,2 1 0 0 0,-2 2 0 0 0,2-3 0 0 0,0-2 0 0 0,-1 2 0 0 0,0 1 0 0 0,0-1 0 0 0,-1-2 0 0 0,0 0 0 0 0,0-1 0 0 0,0 0 0 0 0,0-2 0 0 0,0 0 0 0 0,1-1 0 0 0,-9 0-15 0 0,19 2-57 0 0,-4-6-458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6T21:49:38.205"/>
    </inkml:context>
    <inkml:brush xml:id="br0">
      <inkml:brushProperty name="width" value="0.21167" units="cm"/>
      <inkml:brushProperty name="height" value="0.21167" units="cm"/>
      <inkml:brushProperty name="color" value="#E97132"/>
    </inkml:brush>
  </inkml:definitions>
  <inkml:trace contextRef="#ctx0" brushRef="#br0">15715 0 24575,'-2118'0'0,"1944"14"0,14-1 0,50-13 0,39-1 0,1 3 0,-82 13 0,102-9 0,-98-1 0,94-5 0,-74 10 0,-254 38 0,251-27 0,-65 8 0,-10-5 0,15 2 0,-58 14 0,74-10 0,-492 102 0,545-104 0,-130 36 0,57-23 0,-100 17 0,-448 85 0,312-58 0,41-9 0,213-47 0,-31 6 0,-559 104 0,702-130 0,-523 70 0,101-32 0,-87 12 0,385-43 0,-275-12 0,236-7 0,-1906 3 0,1664-26 0,328 15 0,-160-16 0,-400-16 0,426 23-1365,195 10-5461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50:08.006"/>
    </inkml:context>
    <inkml:brush xml:id="br0">
      <inkml:brushProperty name="width" value="0.5" units="cm"/>
      <inkml:brushProperty name="height" value="1" units="cm"/>
      <inkml:brushProperty name="color" value="#FC8604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0,'5912'0,"-5911"0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22:57:53.195"/>
    </inkml:context>
    <inkml:brush xml:id="br0">
      <inkml:brushProperty name="width" value="0.10583" units="cm"/>
      <inkml:brushProperty name="height" value="0.10583" units="cm"/>
      <inkml:brushProperty name="color" value="#FFC000"/>
    </inkml:brush>
  </inkml:definitions>
  <inkml:trace contextRef="#ctx0" brushRef="#br0">15715 0 24575,'-2118'0'0,"1944"14"0,14-1 0,50-13 0,39-1 0,1 3 0,-82 13 0,102-9 0,-98-1 0,94-5 0,-74 10 0,-254 38 0,251-27 0,-65 8 0,-10-5 0,15 2 0,-58 14 0,74-10 0,-492 102 0,545-104 0,-130 36 0,57-23 0,-100 17 0,-448 85 0,312-58 0,41-9 0,213-47 0,-31 6 0,-559 104 0,702-130 0,-523 70 0,101-32 0,-87 12 0,385-43 0,-275-12 0,236-7 0,-1906 3 0,1664-26 0,328 15 0,-160-16 0,-400-16 0,426 23-1365,195 10-5461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4:14.661"/>
    </inkml:context>
    <inkml:brush xml:id="br0">
      <inkml:brushProperty name="width" value="0.21167" units="cm"/>
      <inkml:brushProperty name="height" value="0.21167" units="cm"/>
      <inkml:brushProperty name="color" value="#008C3A"/>
    </inkml:brush>
  </inkml:definitions>
  <inkml:trace contextRef="#ctx0" brushRef="#br0">16451 85 6215 0 0,'0'0'563'0'0,"2"-3"-464"0"0,7-12 9738 0 0,-10 13-9705 0 0,0 0-1 0 0,0 1 1 0 0,0-1 0 0 0,0 1 0 0 0,0 0 0 0 0,0-1-1 0 0,-1 1 1 0 0,1 0 0 0 0,-2-2 0 0 0,-1 0 166 0 0,1 0 69 0 0,-1 0 0 0 0,0 0 1 0 0,0 0-1 0 0,0 1 0 0 0,-1-1 1 0 0,1 1-1 0 0,0 0 0 0 0,-1 0 1 0 0,0 1-1 0 0,1 0 0 0 0,-9-2 0 0 0,-6 0-71 0 0,-31 0 0 0 0,22 2-90 0 0,-288-2 737 0 0,179 4-809 0 0,-76 6 30 0 0,-109-3 115 0 0,-100-26-143 0 0,317 25-136 0 0,19 1 0 0 0,-35-3 0 0 0,-191-3 0 0 0,200 4 0 0 0,66-1 0 0 0,-91 7 0 0 0,-44 1 0 0 0,24-11 0 0 0,-199 6 0 0 0,-111 20 0 0 0,243-2 0 0 0,120-11 0 0 0,18-1 0 0 0,-122 9 0 0 0,-120 1 0 0 0,-7 4 0 0 0,139-9 0 0 0,-88 15 0 0 0,121-11 0 0 0,8-3 19 0 0,-90 9 37 0 0,-127 17 122 0 0,164-12-169 0 0,-6 1-23 0 0,-175 23 14 0 0,11 0 0 0 0,120-16 68 0 0,83-11 0 0 0,-41 7-45 0 0,-145 19 26 0 0,54-15 73 0 0,182-20-92 0 0,-337 60-102 0 0,445-75 72 0 0,-341 55 72 0 0,74-12-85 0 0,-42 9-25 0 0,-91 17 9 0 0,-102 24 109 0 0,86-43-32 0 0,153-22-24 0 0,49 4-44 0 0,-201 17-12 0 0,136-57-47 0 0,80-1-25 0 0,-202-20 995 0 0,113 10-614 0 0,197 13-246 0 0,-253-2 82 0 0,44 7-101 0 0,233-1-13 0 0,-354-26 64 0 0,411 22-62 0 0,-349-50-1997 0 0,36 2-2085 0 0,257 43 2547 0 0,-1 4-1 0 0,-94 7 1 0 0,101 3-5530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3:04.148"/>
    </inkml:context>
    <inkml:brush xml:id="br0">
      <inkml:brushProperty name="width" value="0.10583" units="cm"/>
      <inkml:brushProperty name="height" value="0.10583" units="cm"/>
      <inkml:brushProperty name="color" value="#8ED973"/>
    </inkml:brush>
  </inkml:definitions>
  <inkml:trace contextRef="#ctx0" brushRef="#br0">16451 85 6215 0 0,'0'0'563'0'0,"2"-3"-464"0"0,7-12 9738 0 0,-10 13-9705 0 0,0 0-1 0 0,0 1 1 0 0,0-1 0 0 0,0 1 0 0 0,0 0 0 0 0,0-1-1 0 0,-1 1 1 0 0,1 0 0 0 0,-2-2 0 0 0,-1 0 166 0 0,1 0 69 0 0,-1 0 0 0 0,0 0 1 0 0,0 0-1 0 0,0 1 0 0 0,-1-1 1 0 0,1 1-1 0 0,0 0 0 0 0,-1 0 1 0 0,0 1-1 0 0,1 0 0 0 0,-9-2 0 0 0,-6 0-71 0 0,-31 0 0 0 0,22 2-90 0 0,-288-2 737 0 0,179 4-809 0 0,-76 6 30 0 0,-109-3 115 0 0,-100-26-143 0 0,317 25-136 0 0,19 1 0 0 0,-35-3 0 0 0,-191-3 0 0 0,200 4 0 0 0,66-1 0 0 0,-91 7 0 0 0,-44 1 0 0 0,24-11 0 0 0,-199 6 0 0 0,-111 20 0 0 0,243-2 0 0 0,120-11 0 0 0,18-1 0 0 0,-122 9 0 0 0,-120 1 0 0 0,-7 4 0 0 0,139-9 0 0 0,-88 15 0 0 0,121-11 0 0 0,8-3 19 0 0,-90 9 37 0 0,-127 17 122 0 0,164-12-169 0 0,-6 1-23 0 0,-175 23 14 0 0,11 0 0 0 0,120-16 68 0 0,83-11 0 0 0,-41 7-45 0 0,-145 19 26 0 0,54-15 73 0 0,182-20-92 0 0,-337 60-102 0 0,445-75 72 0 0,-341 55 72 0 0,74-12-85 0 0,-42 9-25 0 0,-91 17 9 0 0,-102 24 109 0 0,86-43-32 0 0,153-22-24 0 0,49 4-44 0 0,-201 17-12 0 0,136-57-47 0 0,80-1-25 0 0,-202-20 995 0 0,113 10-614 0 0,197 13-246 0 0,-253-2 82 0 0,44 7-101 0 0,233-1-13 0 0,-354-26 64 0 0,411 22-62 0 0,-349-50-1997 0 0,36 2-2085 0 0,257 43 2547 0 0,-1 4-1 0 0,-94 7 1 0 0,101 3-5530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7:55:1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5:42.365"/>
    </inkml:context>
    <inkml:brush xml:id="br0">
      <inkml:brushProperty name="width" value="0.21167" units="cm"/>
      <inkml:brushProperty name="height" value="0.21167" units="cm"/>
      <inkml:brushProperty name="color" value="#E71224"/>
    </inkml:brush>
  </inkml:definitions>
  <inkml:trace contextRef="#ctx0" brushRef="#br0">8405 0 2303 0 0,'0'0'3672'0'0,"-2"2"-3194"0"0,-5 6 1716 0 0,4-7-1776 0 0,-5 4-30 0 0,6-4 714 0 0,0 0-755 0 0,-17 13 2206 0 0,17-12-1599 0 0,0-1-742 0 0,0-1 1 0 0,0 1 0 0 0,0 0 0 0 0,0-1 0 0 0,0 0-1 0 0,0 1 1 0 0,0-1 0 0 0,0 0 0 0 0,-4 0-1 0 0,6 0-197 0 0,-7-1 273 0 0,0 0 0 0 0,0 0 0 0 0,-6-2 0 0 0,4 1-158 0 0,8 2-44 0 0,-2 0 2 0 0,-17-2 430 0 0,-28 2 0 0 0,22 0-179 0 0,24 0-258 0 0,0 0-1 0 0,-9 1-2 0 0,0 0-12 0 0,-2 1 0 0 0,0 0-8 0 0,0-2-46 0 0,0 1-12 0 0,-53 3 282 0 0,-14 2 276 0 0,52-3-418 0 0,7-2-31 0 0,1 2 1 0 0,-24 5-1 0 0,-10 0-77 0 0,46-7 2 0 0,-4 1-12 0 0,1-1 1 0 0,-1 0 0 0 0,-13-1 0 0 0,10 0 27 0 0,-22 1 81 0 0,-2 0-57 0 0,2-1 2 0 0,-90 5 114 0 0,102-3-192 0 0,-102 2 62 0 0,-10 0 8 0 0,72-2 6 0 0,-82-8 0 0 0,-44-3 134 0 0,44 12 0 0 0,123-1-153 0 0,-158 15 62 0 0,89-10 8 0 0,-78 13-61 0 0,-4 5 11 0 0,89-15-43 0 0,-157-1 0 0 0,240-9-32 0 0,-63 3 27 0 0,-84 14-1 0 0,72-6-15 0 0,45-7 12 0 0,-55 8 82 0 0,-34 6 66 0 0,77-13-123 0 0,-11 2-3 0 0,-83 12 27 0 0,-281 32 301 0 0,306-39-360 0 0,69-6-15 0 0,-48 12 2 0 0,-7 0 0 0 0,10-2 0 0 0,7-1 0 0 0,24-6 0 0 0,-83 26 0 0 0,5-2 50 0 0,75-19-36 0 0,-96 27 125 0 0,79-26-63 0 0,-1 1-16 0 0,25-2-14 0 0,24-6-1 0 0,1 1 0 0 0,-38 16 0 0 0,48-17-32 0 0,0-1 1 0 0,-24 5-1 0 0,-17 5 11 0 0,20-7-24 0 0,-72 25 0 0 0,86-26 0 0 0,13-4 0 0 0,-22 8 0 0 0,15-2 15 0 0,15-8-8 0 0,0 1-1 0 0,-1-1 0 0 0,1 0 0 0 0,-1-1 0 0 0,0 1 0 0 0,0-1 0 0 0,-9 1 0 0 0,-7 1-6 0 0,17-2 0 0 0,-27 7 0 0 0,-6 3 0 0 0,32-9 49 0 0,3-1-28 0 0,-1 0-1 0 0,1 0 0 0 0,-1 0 0 0 0,1-1 1 0 0,-6 1-1 0 0,-29 9-87 0 0,26-7 67 0 0,1 0 0 0 0,0 0 0 0 0,1-1 0 0 0,-38 12-64 0 0,37-11 64 0 0,0 0 0 0 0,0 1 0 0 0,1 1 0 0 0,-1 1 13 0 0,1 0 41 0 0,-2-1-56 0 0,1 0-56 0 0,0-1 43 0 0,1 1 15 0 0,0-1 0 0 0,-1 1 0 0 0,-1 0 0 0 0,-6 0 0 0 0,19-7 0 0 0,-4 2 0 0 0,-39 13 0 0 0,30-9 0 0 0,0 0 0 0 0,0 0 0 0 0,1-1 0 0 0,0-1 0 0 0,-1 0 0 0 0,1 2 0 0 0,0 0 0 0 0,0-1 0 0 0,1 0 0 0 0,0 0 0 0 0,-6 2 0 0 0,-13 6 0 0 0,23-8 0 0 0,-2-1 0 0 0,-21 7 0 0 0,19-6 0 0 0,-2 3 0 0 0,1-2 0 0 0,1 0 0 0 0,5-3 0 0 0,-27 4 0 0 0,19-1 0 0 0,-1-1 0 0 0,2 0 0 0 0,-2 0 0 0 0,2 0 0 0 0,-11 2 14 0 0,11-2 27 0 0,-4 3-32 0 0,-1 1-9 0 0,-16 4 0 0 0,21-7 0 0 0,-8 2-2 0 0,-1-2 57 0 0,-15 6-44 0 0,-13 4-11 0 0,37-12 0 0 0,-5 0 4 0 0,16-4-10 0 0,-2 1 13 0 0,-28 6 52 0 0,19-4-59 0 0,9-1 1 0 0,-24 6 1 0 0,-13 5 59 0 0,16-4-61 0 0,-1-2 0 0 0,13-3 0 0 0,0 3 0 0 0,0-1 0 0 0,3-1 0 0 0,0-1 0 0 0,-7-3 0 0 0,-6 3 0 0 0,-14 4 0 0 0,-15 4 0 0 0,13-1 0 0 0,-13 4 53 0 0,26-7 11 0 0,2-2 7 0 0,17-3-61 0 0,-38 5 109 0 0,-5 0 24 0 0,22-3-131 0 0,7 0-12 0 0,-1-1 0 0 0,10-3 0 0 0,0 1 11 0 0,1 0 17 0 0,2 1-1 0 0,-12-2-29 0 0,-5 4 2 0 0,-11 2 0 0 0,-28 4 0 0 0,54-8 0 0 0,-2 2 0 0 0,-5 4 0 0 0,14-7 0 0 0,-24 5 0 0 0,15-3 0 0 0,-25 5 0 0 0,34-8 0 0 0,-3 2 0 0 0,-17 5 0 0 0,12-3 0 0 0,0-1 0 0 0,1 0 0 0 0,-1 0 0 0 0,-1-2 0 0 0,1 2 0 0 0,-1-2 0 0 0,1 0 0 0 0,0-1 0 0 0,1 2 0 0 0,-1-1 0 0 0,1 1 0 0 0,-1 0 0 0 0,0 2 0 0 0,-1-2 0 0 0,0 2 0 0 0,2 1 0 0 0,-2 2 0 0 0,2-3 0 0 0,0-2 0 0 0,-1 2 0 0 0,0 1 0 0 0,0-1 0 0 0,-1-2 0 0 0,0 0 0 0 0,0-1 0 0 0,0 0 0 0 0,0-2 0 0 0,0 0 0 0 0,1-1 0 0 0,-9 0-15 0 0,19 2-57 0 0,-4-6-458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3T17:55:29.039"/>
    </inkml:context>
    <inkml:brush xml:id="br0">
      <inkml:brushProperty name="width" value="0.10583" units="cm"/>
      <inkml:brushProperty name="height" value="0.10583" units="cm"/>
      <inkml:brushProperty name="color" value="#F5838E"/>
    </inkml:brush>
  </inkml:definitions>
  <inkml:trace contextRef="#ctx0" brushRef="#br0">8405 0 2303 0 0,'0'0'3672'0'0,"-2"2"-3194"0"0,-5 6 1716 0 0,4-7-1776 0 0,-5 4-30 0 0,6-4 714 0 0,0 0-755 0 0,-17 13 2206 0 0,17-12-1599 0 0,0-1-742 0 0,0-1 1 0 0,0 1 0 0 0,0 0 0 0 0,0-1 0 0 0,0 0-1 0 0,0 1 1 0 0,0-1 0 0 0,0 0 0 0 0,-4 0-1 0 0,6 0-197 0 0,-7-1 273 0 0,0 0 0 0 0,0 0 0 0 0,-6-2 0 0 0,4 1-158 0 0,8 2-44 0 0,-2 0 2 0 0,-17-2 430 0 0,-28 2 0 0 0,22 0-179 0 0,24 0-258 0 0,0 0-1 0 0,-9 1-2 0 0,0 0-12 0 0,-2 1 0 0 0,0 0-8 0 0,0-2-46 0 0,0 1-12 0 0,-53 3 282 0 0,-14 2 276 0 0,52-3-418 0 0,7-2-31 0 0,1 2 1 0 0,-24 5-1 0 0,-10 0-77 0 0,46-7 2 0 0,-4 1-12 0 0,1-1 1 0 0,-1 0 0 0 0,-13-1 0 0 0,10 0 27 0 0,-22 1 81 0 0,-2 0-57 0 0,2-1 2 0 0,-90 5 114 0 0,102-3-192 0 0,-102 2 62 0 0,-10 0 8 0 0,72-2 6 0 0,-82-8 0 0 0,-44-3 134 0 0,44 12 0 0 0,123-1-153 0 0,-158 15 62 0 0,89-10 8 0 0,-78 13-61 0 0,-4 5 11 0 0,89-15-43 0 0,-157-1 0 0 0,240-9-32 0 0,-63 3 27 0 0,-84 14-1 0 0,72-6-15 0 0,45-7 12 0 0,-55 8 82 0 0,-34 6 66 0 0,77-13-123 0 0,-11 2-3 0 0,-83 12 27 0 0,-281 32 301 0 0,306-39-360 0 0,69-6-15 0 0,-48 12 2 0 0,-7 0 0 0 0,10-2 0 0 0,7-1 0 0 0,24-6 0 0 0,-83 26 0 0 0,5-2 50 0 0,75-19-36 0 0,-96 27 125 0 0,79-26-63 0 0,-1 1-16 0 0,25-2-14 0 0,24-6-1 0 0,1 1 0 0 0,-38 16 0 0 0,48-17-32 0 0,0-1 1 0 0,-24 5-1 0 0,-17 5 11 0 0,20-7-24 0 0,-72 25 0 0 0,86-26 0 0 0,13-4 0 0 0,-22 8 0 0 0,15-2 15 0 0,15-8-8 0 0,0 1-1 0 0,-1-1 0 0 0,1 0 0 0 0,-1-1 0 0 0,0 1 0 0 0,0-1 0 0 0,-9 1 0 0 0,-7 1-6 0 0,17-2 0 0 0,-27 7 0 0 0,-6 3 0 0 0,32-9 49 0 0,3-1-28 0 0,-1 0-1 0 0,1 0 0 0 0,-1 0 0 0 0,1-1 1 0 0,-6 1-1 0 0,-29 9-87 0 0,26-7 67 0 0,1 0 0 0 0,0 0 0 0 0,1-1 0 0 0,-38 12-64 0 0,37-11 64 0 0,0 0 0 0 0,0 1 0 0 0,1 1 0 0 0,-1 1 13 0 0,1 0 41 0 0,-2-1-56 0 0,1 0-56 0 0,0-1 43 0 0,1 1 15 0 0,0-1 0 0 0,-1 1 0 0 0,-1 0 0 0 0,-6 0 0 0 0,19-7 0 0 0,-4 2 0 0 0,-39 13 0 0 0,30-9 0 0 0,0 0 0 0 0,0 0 0 0 0,1-1 0 0 0,0-1 0 0 0,-1 0 0 0 0,1 2 0 0 0,0 0 0 0 0,0-1 0 0 0,1 0 0 0 0,0 0 0 0 0,-6 2 0 0 0,-13 6 0 0 0,23-8 0 0 0,-2-1 0 0 0,-21 7 0 0 0,19-6 0 0 0,-2 3 0 0 0,1-2 0 0 0,1 0 0 0 0,5-3 0 0 0,-27 4 0 0 0,19-1 0 0 0,-1-1 0 0 0,2 0 0 0 0,-2 0 0 0 0,2 0 0 0 0,-11 2 14 0 0,11-2 27 0 0,-4 3-32 0 0,-1 1-9 0 0,-16 4 0 0 0,21-7 0 0 0,-8 2-2 0 0,-1-2 57 0 0,-15 6-44 0 0,-13 4-11 0 0,37-12 0 0 0,-5 0 4 0 0,16-4-10 0 0,-2 1 13 0 0,-28 6 52 0 0,19-4-59 0 0,9-1 1 0 0,-24 6 1 0 0,-13 5 59 0 0,16-4-61 0 0,-1-2 0 0 0,13-3 0 0 0,0 3 0 0 0,0-1 0 0 0,3-1 0 0 0,0-1 0 0 0,-7-3 0 0 0,-6 3 0 0 0,-14 4 0 0 0,-15 4 0 0 0,13-1 0 0 0,-13 4 53 0 0,26-7 11 0 0,2-2 7 0 0,17-3-61 0 0,-38 5 109 0 0,-5 0 24 0 0,22-3-131 0 0,7 0-12 0 0,-1-1 0 0 0,10-3 0 0 0,0 1 11 0 0,1 0 17 0 0,2 1-1 0 0,-12-2-29 0 0,-5 4 2 0 0,-11 2 0 0 0,-28 4 0 0 0,54-8 0 0 0,-2 2 0 0 0,-5 4 0 0 0,14-7 0 0 0,-24 5 0 0 0,15-3 0 0 0,-25 5 0 0 0,34-8 0 0 0,-3 2 0 0 0,-17 5 0 0 0,12-3 0 0 0,0-1 0 0 0,1 0 0 0 0,-1 0 0 0 0,-1-2 0 0 0,1 2 0 0 0,-1-2 0 0 0,1 0 0 0 0,0-1 0 0 0,1 2 0 0 0,-1-1 0 0 0,1 1 0 0 0,-1 0 0 0 0,0 2 0 0 0,-1-2 0 0 0,0 2 0 0 0,2 1 0 0 0,-2 2 0 0 0,2-3 0 0 0,0-2 0 0 0,-1 2 0 0 0,0 1 0 0 0,0-1 0 0 0,-1-2 0 0 0,0 0 0 0 0,0-1 0 0 0,0 0 0 0 0,0-2 0 0 0,0 0 0 0 0,1-1 0 0 0,-9 0-15 0 0,19 2-57 0 0,-4-6-458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57:35.88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0,'4768'0,"-4749"0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57:46.40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1,'4832'0,"-4821"0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58:01.587"/>
    </inkml:context>
    <inkml:brush xml:id="br0">
      <inkml:brushProperty name="width" value="0.5" units="cm"/>
      <inkml:brushProperty name="height" value="1" units="cm"/>
      <inkml:brushProperty name="color" value="#E59EDD"/>
      <inkml:brushProperty name="tip" value="rectangle"/>
      <inkml:brushProperty name="rasterOp" value="maskPen"/>
      <inkml:brushProperty name="ignorePressure" value="1"/>
    </inkml:brush>
  </inkml:definitions>
  <inkml:trace contextRef="#ctx0" brushRef="#br0">56 1,'4706'0,"-9467"0,7030 0,-2268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6:58:11.961"/>
    </inkml:context>
    <inkml:brush xml:id="br0">
      <inkml:brushProperty name="width" value="0.5" units="cm"/>
      <inkml:brushProperty name="height" value="1" units="cm"/>
      <inkml:brushProperty name="color" value="#E59EDD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0,'4728'0,"-4718"0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19:58:17.7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0,'12616'0,"-12596"0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4T22:03:07.9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79 0 0,'3'0'0'0,"5"0"0"0,-6 0 0 0,-1 0 0 0,1 0 0 0,15 0 0 0,-11 0 0 0,2106 0 0 0,1046 0 0 0,-2137 0 0 0,-341 0 0 0,-639 0 0 0,-35 0 0 0,-1 0 0 0,0 0 0 0,0 0 0 0,0 0 0 0,1 0 0 0,-2 0 0 0,-2 0 0 0,-1 0 0 0,-6 0 0 0,-2 0 0 0,0 0 0 0,-141 0 0 0,142 0 0 0,-1 0 0 0,1 0 0 0,-25 0 0 0,26 0 0 0,0 0 0 0,1 0 0 0,0 0 0 0,1 0 0 0,0 0 0 0,0 0 0 0,0 0 0 0,-1 0 0 0,0 0 0 0,1 0 0 0,-1 0 0 0,-1 0 0 0,1 0 0 0,0 0 0 0,1 0 0 0,7 0 0 0,0 0 0 0,-6 0 0 0,-3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4T22:03:07.9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1 157 0 0,'318'0'0'0,"-312"0"0"0,0 0 0 0,14 0 0 0,7 0 0 0,2544 0 0 0,1293 0 0 0,-3834 0 0 0,-7 0 0 0,18 0 0 0,-22 0 0 0,-10 0 0 0,-16 0 0 0,0 0 0 0,1 0 0 0,-2874 0 0 0,1732 0 0 0,382 0 0 0,577 0 0 0,69 0 0 0,1693 0 0 0,788 0 0 0,-1925 0 0 0,231 0 0 0,-644 0 0 0,-4 0 0 0,1 0 0 0,16 0 0 0,-25 0 0 0,7 0 0 0,47 0 0 0,-41 0 0 0,-8 0 0 0,-9 0 0 0,-4 0 0 0,-13 0 0 0,5 0 0 0,-1 0 0 0,1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B8528-FA70-4B98-B5C6-E2E31BDB13E9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7035-5A05-42AF-945C-4DD7875E5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4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5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9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Underline and make stars bigger</a:t>
            </a:r>
          </a:p>
          <a:p>
            <a:endParaRPr lang="en-US"/>
          </a:p>
          <a:p>
            <a:r>
              <a:rPr lang="en-US"/>
              <a:t>Left </a:t>
            </a:r>
            <a:r>
              <a:rPr lang="en-US" err="1"/>
              <a:t>sotat</a:t>
            </a:r>
            <a:r>
              <a:rPr lang="en-US"/>
              <a:t> including evo</a:t>
            </a:r>
          </a:p>
          <a:p>
            <a:r>
              <a:rPr lang="en-US"/>
              <a:t>Right expound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21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Related work slide for expound. Each box will be hidden to reveal underlying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AEA1-13B8-4164-B422-E185095575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790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Compared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57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Non-ego and ego (</a:t>
            </a:r>
            <a:r>
              <a:rPr lang="en-US" err="1"/>
              <a:t>whos</a:t>
            </a:r>
            <a:r>
              <a:rPr lang="en-US"/>
              <a:t> causing the problem and why do you care)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20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F5066-B73C-4FBC-BE2C-5AB6532642E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04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3E50-D5BF-D226-86A1-A6181358C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8C537-CB79-051A-8365-9A6D9521A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50749-78F8-9F27-6D56-D8FE32260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0960A-0016-A9FB-93DC-26FB304F8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F5066-B73C-4FBC-BE2C-5AB6532642E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78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44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30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instead a related work slide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2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Weather</a:t>
            </a:r>
          </a:p>
          <a:p>
            <a:r>
              <a:rPr lang="en-US"/>
              <a:t>Jaywalking</a:t>
            </a:r>
          </a:p>
          <a:p>
            <a:r>
              <a:rPr lang="en-US"/>
              <a:t>Aggressive driver</a:t>
            </a:r>
          </a:p>
          <a:p>
            <a:endParaRPr lang="en-US"/>
          </a:p>
          <a:p>
            <a:r>
              <a:rPr lang="en-US"/>
              <a:t>Cyber security – Driving way too quickly that put other vehicles at risk (puts other vehicles at risk) - Roomba (water)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87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Curise</a:t>
            </a:r>
            <a:r>
              <a:rPr lang="en-US"/>
              <a:t>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F5066-B73C-4FBC-BE2C-5AB6532642E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5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B9EB-432E-4F3E-EC67-55231F9BD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AA123-076F-4141-DD0A-5AFBB3BF8E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FFD5E-DF1E-C798-51BE-F84BB3EA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66708-5FA7-A057-FB2D-E63E84013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F5066-B73C-4FBC-BE2C-5AB6532642E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38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291B0-AAEB-1C1D-65D0-96905D9A4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9A78A-813E-D4F7-262D-281408A14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7A67D-7DAC-3486-FDEE-6308D49AA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Compared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60CBF-2DC0-3746-3712-4ED5E2956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1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33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2BDB1-A36D-9F99-E199-9C05A6BD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EBAB87-EB46-5B95-3A88-2A4AF50C5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64D04-C056-01FB-46A0-17F336901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more lines to the nonego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F4A4-C701-B5C5-1BC2-A7D6C8988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65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/ or</a:t>
            </a:r>
          </a:p>
          <a:p>
            <a:r>
              <a:rPr lang="en-US"/>
              <a:t>Describe pink nodes</a:t>
            </a:r>
          </a:p>
          <a:p>
            <a:endParaRPr lang="en-US"/>
          </a:p>
          <a:p>
            <a:r>
              <a:rPr lang="en-US"/>
              <a:t>Selector tries each one of them </a:t>
            </a:r>
          </a:p>
          <a:p>
            <a:r>
              <a:rPr lang="en-US"/>
              <a:t>Sequences tries to execute all children until one fails.</a:t>
            </a:r>
          </a:p>
          <a:p>
            <a:r>
              <a:rPr lang="en-US"/>
              <a:t>Condition nodes are checks to continue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71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31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1F220-CAC4-65E1-ABFB-BFF6553F6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E11D7A-C41E-6942-CED2-BF37E4F55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6D31B-79F8-D3D4-482C-4C450EEFF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more lines to the nonego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3B8BF-DF49-344B-20FF-3FE5FC7FA7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3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Animate this slide to reveal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6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**fewer</a:t>
            </a:r>
          </a:p>
          <a:p>
            <a:endParaRPr lang="en-US"/>
          </a:p>
          <a:p>
            <a:r>
              <a:rPr lang="en-US"/>
              <a:t>Left – hide </a:t>
            </a:r>
            <a:r>
              <a:rPr lang="en-US" err="1"/>
              <a:t>thr</a:t>
            </a:r>
            <a:r>
              <a:rPr lang="en-US"/>
              <a:t> right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9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Robustness: the ability of a DNN to perform its task correctly even when facing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3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Unfold one graphic at a time</a:t>
            </a:r>
          </a:p>
          <a:p>
            <a:endParaRPr lang="en-US"/>
          </a:p>
          <a:p>
            <a:r>
              <a:rPr lang="en-US"/>
              <a:t>Swap order</a:t>
            </a:r>
            <a:r>
              <a:rPr lang="en-GB"/>
              <a:t> follow of previous side.</a:t>
            </a:r>
          </a:p>
          <a:p>
            <a:endParaRPr lang="en-GB"/>
          </a:p>
          <a:p>
            <a:r>
              <a:rPr lang="en-GB"/>
              <a:t>Move legend to upper right; </a:t>
            </a:r>
            <a:r>
              <a:rPr lang="en-GB" err="1"/>
              <a:t>ccopy</a:t>
            </a:r>
            <a:r>
              <a:rPr lang="en-GB"/>
              <a:t> the quantitative result over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5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209F7-8013-9A90-EBB3-66ACC99C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773A6-23F8-5224-40FB-B024D6E3A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47B96-917E-A6FC-C7BD-D2E758C45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6CC83-678B-BFBB-ACA5-7D0631C5F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62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634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95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60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85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10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Reiterate specific contributions for each chapter</a:t>
            </a:r>
          </a:p>
          <a:p>
            <a:endParaRPr lang="en-US"/>
          </a:p>
          <a:p>
            <a:r>
              <a:rPr lang="en-US"/>
              <a:t>Add eureka back</a:t>
            </a:r>
          </a:p>
          <a:p>
            <a:endParaRPr lang="en-US"/>
          </a:p>
          <a:p>
            <a:r>
              <a:rPr lang="en-US"/>
              <a:t>Cannot </a:t>
            </a:r>
            <a:r>
              <a:rPr lang="en-US" err="1"/>
              <a:t>usetraditional</a:t>
            </a:r>
            <a:r>
              <a:rPr lang="en-US"/>
              <a:t> SE approaches on AI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Sunmary</a:t>
            </a:r>
            <a:endParaRPr lang="en-US"/>
          </a:p>
          <a:p>
            <a:r>
              <a:rPr lang="en-US"/>
              <a:t>Innovation</a:t>
            </a:r>
          </a:p>
          <a:p>
            <a:r>
              <a:rPr lang="en-US"/>
              <a:t>Contribution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50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47B1-F7DC-111A-67E0-CDC89303C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0815-69E9-6BEB-7035-1D303AC36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8F67-CF57-2C44-084D-18F144F63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Reiterate specific contributions for each chapter</a:t>
            </a:r>
          </a:p>
          <a:p>
            <a:endParaRPr lang="en-US"/>
          </a:p>
          <a:p>
            <a:r>
              <a:rPr lang="en-US"/>
              <a:t>Add eureka back</a:t>
            </a:r>
          </a:p>
          <a:p>
            <a:endParaRPr lang="en-US"/>
          </a:p>
          <a:p>
            <a:r>
              <a:rPr lang="en-US"/>
              <a:t>Cannot </a:t>
            </a:r>
            <a:r>
              <a:rPr lang="en-US" err="1"/>
              <a:t>usetraditional</a:t>
            </a:r>
            <a:r>
              <a:rPr lang="en-US"/>
              <a:t> SE approaches on AI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Sunmary</a:t>
            </a:r>
            <a:endParaRPr lang="en-US"/>
          </a:p>
          <a:p>
            <a:r>
              <a:rPr lang="en-US"/>
              <a:t>Innovation</a:t>
            </a:r>
          </a:p>
          <a:p>
            <a:r>
              <a:rPr lang="en-US"/>
              <a:t>Contribution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95CF7-56DD-F793-AE63-13BFF91A9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72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9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0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limited to traditional SE. So we are adding multidisciplinary to supplement SE. Search base is a multidisciplinary</a:t>
            </a:r>
          </a:p>
          <a:p>
            <a:endParaRPr lang="en-US"/>
          </a:p>
          <a:p>
            <a:r>
              <a:rPr lang="en-US"/>
              <a:t>Not amenable to traditional testing approaches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13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Q: is this slide better at the end of the chapter?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1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53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 importance of suppressing vs misclassifying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035-5A05-42AF-945C-4DD7875E5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1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355A-D0B3-3F33-F200-DFBF8EDA5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B2A79-F12E-8843-2D92-EF4186C97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D1367-C27F-B7F4-DA5A-1A0B93AD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19F9F-0318-481C-97AE-D7F902092B03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E9029-21E7-6902-4228-7D58D50B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5EDCB-DD2A-7D27-98F4-840F2C8A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91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2F42C-6313-CD27-2C4E-D34C6CBE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2159B-8E39-7D84-382C-35A5240A8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A6713-A87F-3D96-E2F3-9FF19392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46DC7-C4D4-4C73-9AAD-4D1E91887715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0904F-EF47-BB41-2910-BD1EBD06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B0F1F-4702-E302-0E20-C980E048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3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182C68-EB53-F7C7-DCFB-65E983040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2732A-8E41-2C31-B8C8-1049F8A5F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54FEF-A268-1C70-EB97-82B37CBF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EA01-14EA-4056-B73C-E0C0F0E1A4B5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4963F-2F80-A41E-93F2-07A027B85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5D21F-F0A6-98B9-EEF5-4BA4D2B7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11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567D-6ED3-C6FF-BDD1-5BDE094C0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4EB2-7B76-967F-1B33-74650A789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AFEBE-5A11-44E9-3BED-02565F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95840-465D-4B4F-8628-698E217E143D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75FEC-E3FB-150A-7E42-D7822AF8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41548-49F4-2980-8CF6-10E3EF2D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6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E4CC-1685-86C7-F2F7-05901189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88F17-BCD8-EA4E-FD7D-DBAB5F761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72F8B-73EF-74EC-414B-9F1C0288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D133-62F6-4C82-986A-6A075C0537C8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E6D38-D7F4-4777-88D2-95B48E3A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F5664-B5E7-4E7D-A923-55039719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48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103C-9EA0-7503-BF84-1117C616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87F64-06A0-0D81-3B15-9B69C78D9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416AD-347C-ECC1-BEF1-49BFD9DB4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24100-939C-CCAB-0E2A-ECB1C87E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1095-EFE7-42A6-B5ED-3E6A86518052}" type="datetime1">
              <a:rPr lang="en-GB" smtClean="0"/>
              <a:t>05/02/2026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1BD20-DF56-DF14-6E63-047F4579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8B52D-F5F6-0411-B2CD-34432920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85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108C-2336-72BE-8DF8-2072174F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AEB53-7890-6807-7598-B4F81E72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8F7E0-622C-9F00-1F1A-42B81C966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CB680-6A60-99FC-1D56-CA80F6ED69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B3FD7-CE48-B142-F144-C465C20BD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138E0-FAE1-D9BD-6161-9242EC15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04749-2728-4773-A9C5-092E2BD34DBF}" type="datetime1">
              <a:rPr lang="en-GB" smtClean="0"/>
              <a:t>05/02/2026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E57812-0D73-52A4-7104-504FDA3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7D398-9D6C-3801-4ABC-0D4AB63F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63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35CD-96C6-71AC-FC45-C0914D9F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580BD-68A4-ABFF-C413-F16C361F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D160-B06D-4C1C-830C-B3D17AD02DC3}" type="datetime1">
              <a:rPr lang="en-GB" smtClean="0"/>
              <a:t>05/02/2026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E160E-7172-FA24-9FE0-65D12C99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310D8-75B9-52AC-C398-E59DCCF9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2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EEB3F-F046-657F-991C-3778FCCE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CF804-6D75-4E89-8010-EA0A36D2E16F}" type="datetime1">
              <a:rPr lang="en-GB" smtClean="0"/>
              <a:t>05/02/2026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E1E71-2B4E-77C7-055A-CF2F50B8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6D72A-6624-BB9A-B6BD-C76AD38B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11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C3F9-929F-9B79-DFE6-4DD1B1E0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04DB6-AAE8-45E6-51E8-41BFADBC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E790E-7405-EE08-6777-E6A743F8E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B2C42-91B5-2BA7-5E99-4DFE2692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4B5F-BB42-4CF1-B0F0-46A37FD75AC2}" type="datetime1">
              <a:rPr lang="en-GB" smtClean="0"/>
              <a:t>05/02/2026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3B994-1508-BE2E-2366-250D56E0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0F724-D535-F7BD-C465-87752C25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81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6436-EA45-0ADC-D651-45C53ECFB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A10763-4983-B392-9B28-666F401C1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6860D-FEFB-43F9-92AA-B8D66D24C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30E9C-B01A-1DE6-0B8B-940FB62E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C06A1-F322-4180-9200-04FA715F8D94}" type="datetime1">
              <a:rPr lang="en-GB" smtClean="0"/>
              <a:t>05/02/2026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CB136-A4FC-B436-1224-F9B5F4C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27959-6FA3-9796-C5BD-4C6894F7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D73775-C2FB-8DD8-74AA-DE1BF0053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2DDFF-7147-591D-5070-E9F3ABDB1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32E65-D2EA-ADCB-EE15-39192250E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667264-7742-44EC-A142-CDB16C8428B5}" type="datetime1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A859-DF68-2658-9060-0EB4C2AD8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10B9A-4F78-0FB6-90CB-58503693D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6B825A-3984-4222-A86D-10F41CF69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22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41.png"/><Relationship Id="rId4" Type="http://schemas.openxmlformats.org/officeDocument/2006/relationships/customXml" Target="../ink/ink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xrpractices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11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5.png"/><Relationship Id="rId18" Type="http://schemas.openxmlformats.org/officeDocument/2006/relationships/customXml" Target="../ink/ink18.xml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customXml" Target="../ink/ink15.xml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5" Type="http://schemas.openxmlformats.org/officeDocument/2006/relationships/image" Target="../media/image76.png"/><Relationship Id="rId10" Type="http://schemas.openxmlformats.org/officeDocument/2006/relationships/customXml" Target="../ink/ink14.xml"/><Relationship Id="rId19" Type="http://schemas.openxmlformats.org/officeDocument/2006/relationships/image" Target="../media/image78.png"/><Relationship Id="rId4" Type="http://schemas.openxmlformats.org/officeDocument/2006/relationships/customXml" Target="../ink/ink12.xml"/><Relationship Id="rId9" Type="http://schemas.openxmlformats.org/officeDocument/2006/relationships/image" Target="../media/image70.svg"/><Relationship Id="rId14" Type="http://schemas.openxmlformats.org/officeDocument/2006/relationships/customXml" Target="../ink/ink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76.png"/><Relationship Id="rId18" Type="http://schemas.openxmlformats.org/officeDocument/2006/relationships/image" Target="../media/image80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customXml" Target="../ink/ink23.xml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25.xml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7.png"/><Relationship Id="rId10" Type="http://schemas.openxmlformats.org/officeDocument/2006/relationships/customXml" Target="../ink/ink22.xml"/><Relationship Id="rId19" Type="http://schemas.openxmlformats.org/officeDocument/2006/relationships/image" Target="../media/image81.png"/><Relationship Id="rId4" Type="http://schemas.openxmlformats.org/officeDocument/2006/relationships/customXml" Target="../ink/ink19.xml"/><Relationship Id="rId9" Type="http://schemas.openxmlformats.org/officeDocument/2006/relationships/image" Target="../media/image74.png"/><Relationship Id="rId14" Type="http://schemas.openxmlformats.org/officeDocument/2006/relationships/customXml" Target="../ink/ink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gif"/><Relationship Id="rId5" Type="http://schemas.openxmlformats.org/officeDocument/2006/relationships/image" Target="../media/image98.png"/><Relationship Id="rId4" Type="http://schemas.openxmlformats.org/officeDocument/2006/relationships/image" Target="../media/image97.gi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9C3B-D97B-F7BC-1D78-A2E3B6AC9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Assessing Robustness Of AI-based Systems In The Face Of Human-based Exploitative Uncertainty</a:t>
            </a:r>
            <a:endParaRPr lang="en-GB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C557D-145B-AECA-14A7-3F3F8002F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r>
              <a:rPr lang="en-US"/>
              <a:t>Kenneth H. Chan</a:t>
            </a:r>
          </a:p>
          <a:p>
            <a:r>
              <a:rPr lang="en-US"/>
              <a:t>A Dissertation</a:t>
            </a:r>
          </a:p>
          <a:p>
            <a:r>
              <a:rPr lang="en-US"/>
              <a:t>Michigan State University, Fall 2025</a:t>
            </a:r>
          </a:p>
          <a:p>
            <a:r>
              <a:rPr lang="en-US" sz="1800"/>
              <a:t>Advisor: Dr. Betty H.C. Cheng</a:t>
            </a:r>
          </a:p>
          <a:p>
            <a:r>
              <a:rPr lang="en-GB" sz="1800"/>
              <a:t>Committee members: Dr. Shaunak Bopardikar, Dr. </a:t>
            </a:r>
            <a:r>
              <a:rPr lang="en-GB" sz="1800" err="1"/>
              <a:t>Qiben</a:t>
            </a:r>
            <a:r>
              <a:rPr lang="en-GB" sz="1800"/>
              <a:t> Yan, Dr. Joshua E. Siegel</a:t>
            </a:r>
          </a:p>
        </p:txBody>
      </p:sp>
    </p:spTree>
    <p:extLst>
      <p:ext uri="{BB962C8B-B14F-4D97-AF65-F5344CB8AC3E}">
        <p14:creationId xmlns:p14="http://schemas.microsoft.com/office/powerpoint/2010/main" val="69954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FBB4-AD11-E00D-35AF-2BCAFF61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667F2-3F35-5D88-2940-6BAC9DD1FF9F}"/>
              </a:ext>
            </a:extLst>
          </p:cNvPr>
          <p:cNvSpPr/>
          <p:nvPr/>
        </p:nvSpPr>
        <p:spPr>
          <a:xfrm>
            <a:off x="4222526" y="1641744"/>
            <a:ext cx="7232073" cy="4802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/>
              <a:t>Space of all possible inputs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435636-128F-6E4D-714F-395516B60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3353" y="2193486"/>
            <a:ext cx="3795236" cy="39066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F8B2405-73C4-CB1B-79B8-CB3C876DB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6108" y="1964409"/>
            <a:ext cx="4030504" cy="4364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C2E25A-551F-1AF8-6239-0B4BD0B9DD38}"/>
              </a:ext>
            </a:extLst>
          </p:cNvPr>
          <p:cNvSpPr txBox="1"/>
          <p:nvPr/>
        </p:nvSpPr>
        <p:spPr>
          <a:xfrm>
            <a:off x="540884" y="1824154"/>
            <a:ext cx="1890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4C00FF"/>
                </a:solidFill>
              </a:rPr>
              <a:t>Ground truth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8C867-DA20-AD27-4B4F-C1DEAC40CC97}"/>
              </a:ext>
            </a:extLst>
          </p:cNvPr>
          <p:cNvSpPr txBox="1"/>
          <p:nvPr/>
        </p:nvSpPr>
        <p:spPr>
          <a:xfrm>
            <a:off x="540884" y="2326952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D97011"/>
                </a:solidFill>
              </a:rPr>
              <a:t>ML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3F76B8-BC21-EDAE-3DE1-8E3F6DCB6195}"/>
              </a:ext>
            </a:extLst>
          </p:cNvPr>
          <p:cNvSpPr txBox="1"/>
          <p:nvPr/>
        </p:nvSpPr>
        <p:spPr>
          <a:xfrm>
            <a:off x="540884" y="2829750"/>
            <a:ext cx="3145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AD5178"/>
                </a:solidFill>
              </a:rPr>
              <a:t>Correctly learned data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A11E135-CD84-4782-15F4-18D557437F33}"/>
              </a:ext>
            </a:extLst>
          </p:cNvPr>
          <p:cNvSpPr/>
          <p:nvPr/>
        </p:nvSpPr>
        <p:spPr>
          <a:xfrm>
            <a:off x="7702310" y="2975620"/>
            <a:ext cx="223462" cy="223462"/>
          </a:xfrm>
          <a:prstGeom prst="star5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D39-3B1D-EEA3-94E6-07F6CD5F0700}"/>
              </a:ext>
            </a:extLst>
          </p:cNvPr>
          <p:cNvSpPr txBox="1"/>
          <p:nvPr/>
        </p:nvSpPr>
        <p:spPr>
          <a:xfrm>
            <a:off x="540884" y="3332548"/>
            <a:ext cx="257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Targeted test case</a:t>
            </a:r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57B36C2D-4492-D7C3-6364-AC923B0D06D9}"/>
              </a:ext>
            </a:extLst>
          </p:cNvPr>
          <p:cNvSpPr/>
          <p:nvPr/>
        </p:nvSpPr>
        <p:spPr>
          <a:xfrm>
            <a:off x="8883410" y="3819376"/>
            <a:ext cx="223462" cy="223462"/>
          </a:xfrm>
          <a:prstGeom prst="star5">
            <a:avLst/>
          </a:prstGeom>
          <a:solidFill>
            <a:schemeClr val="accent5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EA29318E-902E-5F8B-FDD8-3F1D50F02C8C}"/>
              </a:ext>
            </a:extLst>
          </p:cNvPr>
          <p:cNvSpPr/>
          <p:nvPr/>
        </p:nvSpPr>
        <p:spPr>
          <a:xfrm>
            <a:off x="7102235" y="5480695"/>
            <a:ext cx="223462" cy="223462"/>
          </a:xfrm>
          <a:prstGeom prst="star5">
            <a:avLst/>
          </a:prstGeom>
          <a:solidFill>
            <a:srgbClr val="FCFAA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131AFD9F-415F-9C31-D2F0-81E532B76694}"/>
              </a:ext>
            </a:extLst>
          </p:cNvPr>
          <p:cNvSpPr/>
          <p:nvPr/>
        </p:nvSpPr>
        <p:spPr>
          <a:xfrm>
            <a:off x="5723353" y="4097881"/>
            <a:ext cx="223462" cy="223462"/>
          </a:xfrm>
          <a:prstGeom prst="star5">
            <a:avLst/>
          </a:prstGeom>
          <a:solidFill>
            <a:srgbClr val="7030A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330FC429-510A-E853-66C0-3534BE9C3674}"/>
              </a:ext>
            </a:extLst>
          </p:cNvPr>
          <p:cNvSpPr/>
          <p:nvPr/>
        </p:nvSpPr>
        <p:spPr>
          <a:xfrm>
            <a:off x="5835084" y="3429000"/>
            <a:ext cx="223462" cy="223462"/>
          </a:xfrm>
          <a:prstGeom prst="star5">
            <a:avLst/>
          </a:prstGeom>
          <a:solidFill>
            <a:srgbClr val="06CBE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DBF91055-36C4-64C6-A4E7-47DA2C20348B}"/>
              </a:ext>
            </a:extLst>
          </p:cNvPr>
          <p:cNvSpPr/>
          <p:nvPr/>
        </p:nvSpPr>
        <p:spPr>
          <a:xfrm>
            <a:off x="8883410" y="2584553"/>
            <a:ext cx="223462" cy="223462"/>
          </a:xfrm>
          <a:prstGeom prst="star5">
            <a:avLst/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99BEE2A4-1054-7058-6299-19FBA779DF03}"/>
              </a:ext>
            </a:extLst>
          </p:cNvPr>
          <p:cNvSpPr/>
          <p:nvPr/>
        </p:nvSpPr>
        <p:spPr>
          <a:xfrm>
            <a:off x="9413903" y="5988434"/>
            <a:ext cx="223462" cy="223462"/>
          </a:xfrm>
          <a:prstGeom prst="star5">
            <a:avLst/>
          </a:prstGeom>
          <a:solidFill>
            <a:srgbClr val="32FA3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D34F3-B434-D67C-3786-432904F298F9}"/>
              </a:ext>
            </a:extLst>
          </p:cNvPr>
          <p:cNvSpPr txBox="1"/>
          <p:nvPr/>
        </p:nvSpPr>
        <p:spPr>
          <a:xfrm>
            <a:off x="552204" y="3840280"/>
            <a:ext cx="351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gradFill flip="none" rotWithShape="1">
                  <a:gsLst>
                    <a:gs pos="0">
                      <a:srgbClr val="FF0000"/>
                    </a:gs>
                    <a:gs pos="32000">
                      <a:srgbClr val="FFC000"/>
                    </a:gs>
                    <a:gs pos="69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4C00FF"/>
                    </a:gs>
                  </a:gsLst>
                  <a:lin ang="0" scaled="1"/>
                  <a:tileRect/>
                </a:gradFill>
              </a:rPr>
              <a:t>Divers</a:t>
            </a:r>
            <a:r>
              <a:rPr lang="en-US" sz="2400">
                <a:gradFill flip="none" rotWithShape="1">
                  <a:gsLst>
                    <a:gs pos="0">
                      <a:srgbClr val="FF0000"/>
                    </a:gs>
                    <a:gs pos="46800">
                      <a:srgbClr val="00B050"/>
                    </a:gs>
                    <a:gs pos="32000">
                      <a:srgbClr val="FFC000"/>
                    </a:gs>
                    <a:gs pos="69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4C00FF"/>
                    </a:gs>
                  </a:gsLst>
                  <a:lin ang="0" scaled="1"/>
                  <a:tileRect/>
                </a:gradFill>
              </a:rPr>
              <a:t>it</a:t>
            </a:r>
            <a:r>
              <a:rPr lang="en-US" sz="2400">
                <a:gradFill flip="none" rotWithShape="1">
                  <a:gsLst>
                    <a:gs pos="0">
                      <a:srgbClr val="FF0000"/>
                    </a:gs>
                    <a:gs pos="32000">
                      <a:srgbClr val="FFC000"/>
                    </a:gs>
                    <a:gs pos="69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4C00FF"/>
                    </a:gs>
                  </a:gsLst>
                  <a:lin ang="0" scaled="1"/>
                  <a:tileRect/>
                </a:gradFill>
              </a:rPr>
              <a:t>y-driven test 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39F16-11E5-B15D-02FF-F5DE6322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10</a:t>
            </a:fld>
            <a:endParaRPr lang="en-GB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B430012-BAF6-3BAD-34D7-A9FBE6CFA59B}"/>
              </a:ext>
            </a:extLst>
          </p:cNvPr>
          <p:cNvSpPr/>
          <p:nvPr/>
        </p:nvSpPr>
        <p:spPr>
          <a:xfrm>
            <a:off x="7873429" y="3060582"/>
            <a:ext cx="223462" cy="223462"/>
          </a:xfrm>
          <a:prstGeom prst="star5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6D7EB468-3278-A34F-FF23-9EE398853DC3}"/>
              </a:ext>
            </a:extLst>
          </p:cNvPr>
          <p:cNvSpPr/>
          <p:nvPr/>
        </p:nvSpPr>
        <p:spPr>
          <a:xfrm>
            <a:off x="7657895" y="2806036"/>
            <a:ext cx="223462" cy="223462"/>
          </a:xfrm>
          <a:prstGeom prst="star5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D0038B5-5C0E-4D17-E19A-05008A161A81}"/>
              </a:ext>
            </a:extLst>
          </p:cNvPr>
          <p:cNvSpPr/>
          <p:nvPr/>
        </p:nvSpPr>
        <p:spPr>
          <a:xfrm>
            <a:off x="7475674" y="3031486"/>
            <a:ext cx="223462" cy="223462"/>
          </a:xfrm>
          <a:prstGeom prst="star5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5" grpId="0" animBg="1"/>
      <p:bldP spid="6" grpId="0" animBg="1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67E5-1C58-34A1-3986-8F728C19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 friends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BECCB-8AA1-5652-C10B-049DF951F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my friends (including those joining online)</a:t>
            </a:r>
          </a:p>
          <a:p>
            <a:r>
              <a:rPr lang="en-US"/>
              <a:t>I don’t take a lot of pictures 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050C0-DD67-0D36-119C-14077864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100</a:t>
            </a:fld>
            <a:endParaRPr lang="en-GB"/>
          </a:p>
        </p:txBody>
      </p:sp>
      <p:pic>
        <p:nvPicPr>
          <p:cNvPr id="6" name="Picture 5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0B69BBC-53A4-DA61-2359-06B2E89EC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8" y="3341659"/>
            <a:ext cx="3898918" cy="2924189"/>
          </a:xfrm>
          <a:prstGeom prst="rect">
            <a:avLst/>
          </a:prstGeom>
        </p:spPr>
      </p:pic>
      <p:pic>
        <p:nvPicPr>
          <p:cNvPr id="8" name="Picture 7" descr="A group of people standing in front of a building&#10;&#10;AI-generated content may be incorrect.">
            <a:extLst>
              <a:ext uri="{FF2B5EF4-FFF2-40B4-BE49-F238E27FC236}">
                <a16:creationId xmlns:a16="http://schemas.microsoft.com/office/drawing/2014/main" id="{24F28624-9BEE-22DF-6DE3-DBDF19085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66" y="2021497"/>
            <a:ext cx="2337450" cy="4155466"/>
          </a:xfrm>
          <a:prstGeom prst="rect">
            <a:avLst/>
          </a:prstGeom>
        </p:spPr>
      </p:pic>
      <p:pic>
        <p:nvPicPr>
          <p:cNvPr id="10" name="Picture 9" descr="A group of people standing in a field of corn&#10;&#10;AI-generated content may be incorrect.">
            <a:extLst>
              <a:ext uri="{FF2B5EF4-FFF2-40B4-BE49-F238E27FC236}">
                <a16:creationId xmlns:a16="http://schemas.microsoft.com/office/drawing/2014/main" id="{7D1856E2-44CC-099C-CB17-186D36F11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898" y="2321380"/>
            <a:ext cx="2835172" cy="3765462"/>
          </a:xfrm>
          <a:prstGeom prst="rect">
            <a:avLst/>
          </a:prstGeom>
        </p:spPr>
      </p:pic>
      <p:pic>
        <p:nvPicPr>
          <p:cNvPr id="12" name="Picture 11" descr="A group of people sitting at a table outside a window&#10;&#10;AI-generated content may be incorrect.">
            <a:extLst>
              <a:ext uri="{FF2B5EF4-FFF2-40B4-BE49-F238E27FC236}">
                <a16:creationId xmlns:a16="http://schemas.microsoft.com/office/drawing/2014/main" id="{3F02B694-B44F-DDCA-3385-1688C0404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62" y="2982172"/>
            <a:ext cx="2743179" cy="36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602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FB5A-FF56-45EE-2B48-4A4F29F2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97EC-FF54-D0AF-9E98-589F0E2A9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/>
              <a:t>[1] C. Szegedy, A. </a:t>
            </a:r>
            <a:r>
              <a:rPr lang="en-US" err="1"/>
              <a:t>Toshev</a:t>
            </a:r>
            <a:r>
              <a:rPr lang="en-US"/>
              <a:t>, and D. Erhan, “Deep neural networks for object detection,” Advances in neural information processing systems, vol. 26, 2013.</a:t>
            </a:r>
          </a:p>
          <a:p>
            <a:r>
              <a:rPr lang="en-US"/>
              <a:t>[2] G. Nandita and T. M. Chandra, “Malicious host detection and classification in cloud forensics with DNN and SFLO approaches,” International Journal of System Assurance Engineering and Management, pp. 1–13, 2021. Publisher: Springer.</a:t>
            </a:r>
          </a:p>
          <a:p>
            <a:r>
              <a:rPr lang="en-US"/>
              <a:t>[3] E. M. Rudd, R. Harang, and J. Saxe, “MEADE: Towards a malicious email attachment detection engine,” in 2018 IEEE international symposium on technologies for homeland security (HST), pp. 1–7, 2018.</a:t>
            </a:r>
          </a:p>
          <a:p>
            <a:r>
              <a:rPr lang="en-US"/>
              <a:t>[4] J. Han, J. Davids, H. </a:t>
            </a:r>
            <a:r>
              <a:rPr lang="en-US" err="1"/>
              <a:t>Ashrafian</a:t>
            </a:r>
            <a:r>
              <a:rPr lang="en-US"/>
              <a:t>, A. Darzi, D. S. Elson, and M. Sodergren, “A systematic review of robotic surgery: From supervised paradigms to fully autonomous robotic approaches,” The International Journal of Medical Robotics and Computer Assisted Surgery, vol. 18, no. 2, p. e2358, 2022. Publisher: Wiley Online Library.</a:t>
            </a:r>
          </a:p>
          <a:p>
            <a:r>
              <a:rPr lang="en-US"/>
              <a:t>[5] W. </a:t>
            </a:r>
            <a:r>
              <a:rPr lang="en-US" err="1"/>
              <a:t>Wachenfeld</a:t>
            </a:r>
            <a:r>
              <a:rPr lang="en-US"/>
              <a:t> and H. Winner, “The release of autonomous vehicles,” Autonomous Driving: Technical, Legal and Social Aspects, pp. 425–449, 2016.</a:t>
            </a:r>
          </a:p>
          <a:p>
            <a:r>
              <a:rPr lang="en-US"/>
              <a:t>[6] J. C. Knight, “Safety critical systems: challenges and directions,” in Proceedings of the 24</a:t>
            </a:r>
            <a:r>
              <a:rPr lang="en-US" baseline="30000"/>
              <a:t>th</a:t>
            </a:r>
            <a:r>
              <a:rPr lang="en-US"/>
              <a:t> International Conference on Software Engineering. ICSE 2002, pp. 547–550, 2002.</a:t>
            </a:r>
          </a:p>
          <a:p>
            <a:r>
              <a:rPr lang="en-US">
                <a:effectLst/>
              </a:rPr>
              <a:t>[7] </a:t>
            </a:r>
            <a:r>
              <a:rPr lang="en-US" err="1"/>
              <a:t>Tschandl</a:t>
            </a:r>
            <a:r>
              <a:rPr lang="en-US"/>
              <a:t>, Philipp, et al. "Comparison of the accuracy of human readers versus machine-learning algorithms for pigmented skin lesion classification: an open, web-based, international, diagnostic study." </a:t>
            </a:r>
            <a:r>
              <a:rPr lang="en-US" i="1"/>
              <a:t>The lancet oncology</a:t>
            </a:r>
            <a:r>
              <a:rPr lang="en-US"/>
              <a:t> 20.7 (2019): 938-947.</a:t>
            </a:r>
          </a:p>
          <a:p>
            <a:r>
              <a:rPr lang="en-US"/>
              <a:t>[8] Ranjan, Rajeev, et al. "Deep learning for understanding faces: Machines may be just as good, or better, than humans." </a:t>
            </a:r>
            <a:r>
              <a:rPr lang="en-US" i="1"/>
              <a:t>IEEE Signal Processing Magazine</a:t>
            </a:r>
            <a:r>
              <a:rPr lang="en-US"/>
              <a:t> 35.1 (2018): 66-83.</a:t>
            </a:r>
          </a:p>
          <a:p>
            <a:r>
              <a:rPr lang="en-US"/>
              <a:t>[9] Szegedy et al., “Intriguing properties of neural networks,” in International conference on learning representations, 2014</a:t>
            </a:r>
          </a:p>
          <a:p>
            <a:r>
              <a:rPr lang="en-US"/>
              <a:t>[10] Abdel-</a:t>
            </a:r>
            <a:r>
              <a:rPr lang="en-US" err="1"/>
              <a:t>Aty</a:t>
            </a:r>
            <a:r>
              <a:rPr lang="en-US"/>
              <a:t> and S. Ding, “A matched case-control analysis of autonomous vs human-driven vehicle accidents,” Nature Communications, vol. 15, no. 4931, pp. 1–12, 2024</a:t>
            </a:r>
          </a:p>
          <a:p>
            <a:r>
              <a:rPr lang="en-US"/>
              <a:t>[11] A. Der </a:t>
            </a:r>
            <a:r>
              <a:rPr lang="en-US" err="1"/>
              <a:t>Kiureghian</a:t>
            </a:r>
            <a:r>
              <a:rPr lang="en-US"/>
              <a:t> and O. Ditlevsen, “Aleatory or epistemic? does it matter?,” Structural safety, vol. 31, no. 2, pp. 105–112, 2009.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1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9482-975B-C651-328F-4ACBD706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D19A-57FD-2EB1-C678-E79ED733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/>
              <a:t>[12] E. </a:t>
            </a:r>
            <a:r>
              <a:rPr lang="en-US" err="1"/>
              <a:t>Hüllermeier</a:t>
            </a:r>
            <a:r>
              <a:rPr lang="en-US"/>
              <a:t> and W. </a:t>
            </a:r>
            <a:r>
              <a:rPr lang="en-US" err="1"/>
              <a:t>Waegeman</a:t>
            </a:r>
            <a:r>
              <a:rPr lang="en-US"/>
              <a:t>, “Aleatoric and epistemic uncertainty in machine learning: An introduction to concepts and methods,” Machine learning, vol. 110, no. 3, pp. 457–506, 2021.</a:t>
            </a:r>
          </a:p>
          <a:p>
            <a:r>
              <a:rPr lang="en-US"/>
              <a:t>[13] Burton and B. Herd, “Addressing uncertainty in the safety assurance of machine-learning,” Frontiers in Computer Science, 2023. 5:1132580.</a:t>
            </a:r>
          </a:p>
          <a:p>
            <a:r>
              <a:rPr lang="en-US"/>
              <a:t>[14] K. H. Chan and B.H.C. Cheng, “EvoAttack: An evolutionary search-based adversarial attack for object detection models,” in Search-Based Software Engineering: 14th International Symposium, SSBSE 2022, Singapore, November 17–18, 2022, Proceedings, pp. 83–97, Springer, 2022.</a:t>
            </a:r>
          </a:p>
          <a:p>
            <a:r>
              <a:rPr lang="en-US"/>
              <a:t>[15] K. H. Chan and B.H.C. Cheng, “</a:t>
            </a:r>
            <a:r>
              <a:rPr lang="en-US" err="1"/>
              <a:t>Evoattack</a:t>
            </a:r>
            <a:r>
              <a:rPr lang="en-US"/>
              <a:t>: suppressive adversarial attacks against object detection models using evolutionary search,” Automated Software Engineering, vol. 32, no. 3, 2025.</a:t>
            </a:r>
          </a:p>
          <a:p>
            <a:r>
              <a:rPr lang="en-US"/>
              <a:t>[16] K. H. Chan and B.H.C. Cheng, “Expound: A black-box approach for generating diversity-driven adversarial examples,” in International Symposium on Search Based Software Engineering, pp. 19–34, Springer, 2023.</a:t>
            </a:r>
          </a:p>
          <a:p>
            <a:r>
              <a:rPr lang="en-US"/>
              <a:t>[17] K. H. Chan and B.H.C.. Cheng, “Expound: a diversity-driven black-box approach for categories of model and domain-agnostic adversarial examples,” 2025. (Submitted for publication to the Journal of Automated Software Engineering).</a:t>
            </a:r>
          </a:p>
          <a:p>
            <a:r>
              <a:rPr lang="en-US"/>
              <a:t>[18] K. H. Chan, S. Zilberman, N. Polanco, J. E. Siegel, and B.H.C. Cheng, “</a:t>
            </a:r>
            <a:r>
              <a:rPr lang="en-US" err="1"/>
              <a:t>Safedriverl</a:t>
            </a:r>
            <a:r>
              <a:rPr lang="en-US"/>
              <a:t>: Combining non-cooperative game theory with reinforcement learning to explore and mitigate human-based uncertainty for autonomous vehicles,” in Proceedings of the 19th International Symposium on Software Engineering for Adaptive and Self-Managing Systems, pp. 214–220, 2024.</a:t>
            </a:r>
          </a:p>
          <a:p>
            <a:r>
              <a:rPr lang="en-US"/>
              <a:t>[19] K. H. Chan, S. Zilberman, and B.H.C.. Cheng, “</a:t>
            </a:r>
            <a:r>
              <a:rPr lang="en-US" err="1"/>
              <a:t>SavviDriver</a:t>
            </a:r>
            <a:r>
              <a:rPr lang="en-US"/>
              <a:t>: Model-based framework for game-based testing of autonomous vehicles in diverse multi-agent traffic scenarios,” Software and Systems Modeling, 2025. </a:t>
            </a:r>
          </a:p>
          <a:p>
            <a:r>
              <a:rPr lang="en-US"/>
              <a:t>[20] S. Zilberman, K. H. Chan, and B.H.C.. Cheng, “</a:t>
            </a:r>
            <a:r>
              <a:rPr lang="en-US" err="1"/>
              <a:t>EvoDriver</a:t>
            </a:r>
            <a:r>
              <a:rPr lang="en-US"/>
              <a:t>: Novelty-search driven evolution of behavioral test suites for autonomous vehicles,” 2025. (Submitted for publication).</a:t>
            </a:r>
          </a:p>
          <a:p>
            <a:r>
              <a:rPr lang="en-US"/>
              <a:t>[21] N. </a:t>
            </a:r>
            <a:r>
              <a:rPr lang="en-US" err="1"/>
              <a:t>Papernot</a:t>
            </a:r>
            <a:r>
              <a:rPr lang="en-US"/>
              <a:t>, P. McDaniel, and I. Goodfellow, “Transferability in machine learning: from phenomena to black-box attacks using adversarial samples,” </a:t>
            </a:r>
            <a:r>
              <a:rPr lang="en-US" err="1"/>
              <a:t>arXiv</a:t>
            </a:r>
            <a:r>
              <a:rPr lang="en-US"/>
              <a:t>, 2016.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357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89C3-B1A8-F5FF-0C97-2164752B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6710F-BC83-6409-9D01-84BD644BF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[22] Goodfellow, J. </a:t>
            </a:r>
            <a:r>
              <a:rPr lang="en-US" dirty="0" err="1"/>
              <a:t>Shlens</a:t>
            </a:r>
            <a:r>
              <a:rPr lang="en-US" dirty="0"/>
              <a:t>, and C. Szegedy, “Explaining and harnessing adversarial examples,” in International conference on learning representations, 2015.</a:t>
            </a:r>
          </a:p>
          <a:p>
            <a:r>
              <a:rPr lang="en-US" dirty="0"/>
              <a:t>[23] L. Sun et al., “A survey of practical adversarial example attacks,” Cybersecurity, vol. 1, pp. 1–9, 2018.</a:t>
            </a:r>
          </a:p>
          <a:p>
            <a:r>
              <a:rPr lang="en-US" dirty="0"/>
              <a:t>[24] Lin et al., “Microsoft coco: Common objects in context,” in European conference on computer vision, pp. 740–755, Springer, 2014.</a:t>
            </a:r>
          </a:p>
          <a:p>
            <a:r>
              <a:rPr lang="en-US" dirty="0"/>
              <a:t>[25] Sun et al., “Scalability in perception for autonomous driving: Waymo open dataset,” in Proceedings of the IEEE/CVF conference on computer vision and pattern recognition, pp. 2446–2454, 2020</a:t>
            </a:r>
          </a:p>
          <a:p>
            <a:r>
              <a:rPr lang="en-US" dirty="0"/>
              <a:t>[26] Y. Cao, Z. He, L. Wang, W. Wang, Y. Yuan, D. Zhang, J. Zhang, P. Zhu, L. Van Gool, J. Han, and others, “VisDrone-DET2021: The vision meets drone object detection challenge results,” in Proceedings of the IEEE/CVF International conference on computer vision, pp. 2847–2854, 2021.</a:t>
            </a:r>
          </a:p>
          <a:p>
            <a:r>
              <a:rPr lang="en-US" dirty="0"/>
              <a:t>[27] S. Ren, K. He, R. </a:t>
            </a:r>
            <a:r>
              <a:rPr lang="en-US" dirty="0" err="1"/>
              <a:t>Girshick</a:t>
            </a:r>
            <a:r>
              <a:rPr lang="en-US" dirty="0"/>
              <a:t>, and J. Sun, “Faster R-CNN: Towards real-time object detection with region proposal networks,” Advances in neural information processing systems, vol. 28, 2015.</a:t>
            </a:r>
          </a:p>
          <a:p>
            <a:r>
              <a:rPr lang="en-US" dirty="0"/>
              <a:t>[28] T.-Y. Lin, P. Goyal, R. </a:t>
            </a:r>
            <a:r>
              <a:rPr lang="en-US" dirty="0" err="1"/>
              <a:t>Girshick</a:t>
            </a:r>
            <a:r>
              <a:rPr lang="en-US" dirty="0"/>
              <a:t>, K. He, and P. </a:t>
            </a:r>
            <a:r>
              <a:rPr lang="en-US" dirty="0" err="1"/>
              <a:t>Dollár</a:t>
            </a:r>
            <a:r>
              <a:rPr lang="en-US" dirty="0"/>
              <a:t>, “Focal loss for dense object detection,” in Proceedings of the IEEE international conference on computer vision, pp. 2980–2988, 2017.</a:t>
            </a:r>
          </a:p>
          <a:p>
            <a:r>
              <a:rPr lang="en-US" dirty="0"/>
              <a:t>[29] G. </a:t>
            </a:r>
            <a:r>
              <a:rPr lang="en-US" dirty="0" err="1"/>
              <a:t>Jocher</a:t>
            </a:r>
            <a:r>
              <a:rPr lang="en-US" dirty="0"/>
              <a:t>, A. Chaurasia, A. Stoken, J. Borovec, Y. Kwon, K. Michael, J. Fang, Z. Yifu, C. Wong, D. Montes, and others, “</a:t>
            </a:r>
            <a:r>
              <a:rPr lang="en-US" dirty="0" err="1"/>
              <a:t>ultralytics</a:t>
            </a:r>
            <a:r>
              <a:rPr lang="en-US" dirty="0"/>
              <a:t>/yolov5,” </a:t>
            </a:r>
            <a:r>
              <a:rPr lang="en-US" dirty="0" err="1"/>
              <a:t>Zenodo</a:t>
            </a:r>
            <a:r>
              <a:rPr lang="en-US" dirty="0"/>
              <a:t>, 2022.</a:t>
            </a:r>
          </a:p>
          <a:p>
            <a:r>
              <a:rPr lang="en-US" dirty="0"/>
              <a:t>[30] H. Xu, Y. Ma, H.-C. Liu, D. Deb, H. Liu, J.-L. Tang, and A. K. Jain, “Adversarial attacks and defenses in images, graphs and text: A review,” International Journal of Automation and Computing, vol. 17, no. 2, pp. 151–178, 2020. Publisher: Springer.</a:t>
            </a:r>
          </a:p>
          <a:p>
            <a:r>
              <a:rPr lang="en-US" dirty="0"/>
              <a:t>[31] J. Su, D. V. Vargas, and K. Sakurai, “One pixel attack for fooling deep neural networks,” IEEE Transactions on Evolutionary Computation, vol. 23, no. 5, pp. 828–841, 2019.</a:t>
            </a:r>
          </a:p>
          <a:p>
            <a:r>
              <a:rPr lang="en-US" dirty="0"/>
              <a:t>[32] M. </a:t>
            </a:r>
            <a:r>
              <a:rPr lang="en-US" dirty="0" err="1"/>
              <a:t>Alzantot</a:t>
            </a:r>
            <a:r>
              <a:rPr lang="en-US" dirty="0"/>
              <a:t>, Y. Sharma, S. Chakraborty, H. Zhang, C.-J. Hsieh, and M. B. Srivastava, “</a:t>
            </a:r>
            <a:r>
              <a:rPr lang="en-US" dirty="0" err="1"/>
              <a:t>Genattack</a:t>
            </a:r>
            <a:r>
              <a:rPr lang="en-US" dirty="0"/>
              <a:t>: Practical black-box attacks with gradient-free optimization,” in Proceedings of the genetic and evolutionary computation conference, pp. 1111–1119, 2019.</a:t>
            </a:r>
          </a:p>
        </p:txBody>
      </p:sp>
    </p:spTree>
    <p:extLst>
      <p:ext uri="{BB962C8B-B14F-4D97-AF65-F5344CB8AC3E}">
        <p14:creationId xmlns:p14="http://schemas.microsoft.com/office/powerpoint/2010/main" val="31198783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8EFB-3108-B311-49C8-984BF0DF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A7DA7-6C71-4597-F475-64DB0BE3C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/>
              <a:t>[33] P. </a:t>
            </a:r>
            <a:r>
              <a:rPr lang="en-US" err="1"/>
              <a:t>Vidnerová</a:t>
            </a:r>
            <a:r>
              <a:rPr lang="en-US"/>
              <a:t> and R. Neruda, “Vulnerability of classifiers to evolutionary generated adversarial examples,” Neural Networks, vol. 127, pp. 168–181, 2020.</a:t>
            </a:r>
          </a:p>
          <a:p>
            <a:r>
              <a:rPr lang="en-US"/>
              <a:t>[34] A. Rozsa, E. M. Rudd, and T. E. Boult, “Adversarial diversity and hard positive generation,” in Proceedings of the IEEE conference on computer vision and pattern recognition workshops, pp. 25–32, 2016.</a:t>
            </a:r>
          </a:p>
          <a:p>
            <a:r>
              <a:rPr lang="en-US"/>
              <a:t>[35] M. A. Langford and B.H.C. Cheng, “Enki: a diversity-driven approach to test and train robust learning-enabled systems,” ACM Transactions on Autonomous and Adaptive Systems (TAAS), vol. 15, no. 2, pp. 1–32, 2021.</a:t>
            </a:r>
          </a:p>
          <a:p>
            <a:r>
              <a:rPr lang="en-US"/>
              <a:t>[36] M. A. Langford and B.H.C. Cheng, ““Know What You Know”: Predicting behavior for learning-enabled systems when facing uncertainty,” in 2021 International Symposium on Software Engineering for Adaptive and Self-Managing Systems (SEAMS), pp. 78–89, IEEE, 2021.</a:t>
            </a:r>
          </a:p>
          <a:p>
            <a:r>
              <a:rPr lang="en-US"/>
              <a:t>[37] Z. </a:t>
            </a:r>
            <a:r>
              <a:rPr lang="en-US" err="1"/>
              <a:t>Aghababaeyan</a:t>
            </a:r>
            <a:r>
              <a:rPr lang="en-US"/>
              <a:t>, M. Abdellatif, M. Dadkhah, and L. Briand, “Deepgd: A multi-objective black-box test selection approach for deep neural networks,” ACM Transactions on Software Engineering and Methodology, vol. 33, no. 6, pp. 1–29, 2024.</a:t>
            </a:r>
          </a:p>
          <a:p>
            <a:r>
              <a:rPr lang="en-US"/>
              <a:t>[38] M. </a:t>
            </a:r>
            <a:r>
              <a:rPr lang="en-US" err="1"/>
              <a:t>Črepinšek</a:t>
            </a:r>
            <a:r>
              <a:rPr lang="en-US"/>
              <a:t>, S.-H. Liu, and M. Mernik, “Exploration and exploitation in evolutionary algorithms: A survey,” ACM computing surveys (CSUR), vol. 45, no. 3, pp. 1–33, 2013.</a:t>
            </a:r>
          </a:p>
          <a:p>
            <a:r>
              <a:rPr lang="en-US"/>
              <a:t>[39] A. </a:t>
            </a:r>
            <a:r>
              <a:rPr lang="en-US" err="1"/>
              <a:t>Krizhevsky</a:t>
            </a:r>
            <a:r>
              <a:rPr lang="en-US"/>
              <a:t>, G. Hinton, and others, “Learning multiple layers of features from tiny images,” 2009.</a:t>
            </a:r>
          </a:p>
          <a:p>
            <a:r>
              <a:rPr lang="en-US"/>
              <a:t>[40] J. Stallkamp et al., “The </a:t>
            </a:r>
            <a:r>
              <a:rPr lang="en-US" err="1"/>
              <a:t>gtsrb</a:t>
            </a:r>
            <a:r>
              <a:rPr lang="en-US"/>
              <a:t>: a multi-class classification competition,” in The 2011 international joint conference on neural networks, pp. 1453–1460, IEEE, 2011.</a:t>
            </a:r>
          </a:p>
          <a:p>
            <a:r>
              <a:rPr lang="en-US"/>
              <a:t>[41] Warden, “Speech commands: A dataset for limited-vocabulary speech recognition,” </a:t>
            </a:r>
            <a:r>
              <a:rPr lang="en-US" err="1"/>
              <a:t>CoRR</a:t>
            </a:r>
            <a:r>
              <a:rPr lang="en-US"/>
              <a:t>, 2018.</a:t>
            </a:r>
          </a:p>
          <a:p>
            <a:r>
              <a:rPr lang="en-US"/>
              <a:t>[42] K. He, X. Zhang, S. Ren, and J. Sun, “Deep residual learning for image recognition,” in Proceedings of the IEEE conference on computer vision and pattern recognition, pp. 770–778, 2016.</a:t>
            </a:r>
          </a:p>
          <a:p>
            <a:r>
              <a:rPr lang="en-US"/>
              <a:t>[43] M. Sandler et al., “Mobilenetv2: Inverted residuals and linear bottlenecks,” in Proceedings of the IEEE conf. on CV and pattern rec, pp. 4510–4520, 2018.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450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48A8-2B61-82CA-AE4B-AA67CF60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24480-600A-7DB3-155E-D63DA55E2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/>
              <a:t>[44] Y. Gong, Y.-A. Chung, and J. Glass, “AST: Audio Spectrogram Transformer,” in Proc. </a:t>
            </a:r>
            <a:r>
              <a:rPr lang="en-US" err="1"/>
              <a:t>Interspeech</a:t>
            </a:r>
            <a:r>
              <a:rPr lang="en-US"/>
              <a:t> 2021, pp. 571–575, 2021.</a:t>
            </a:r>
          </a:p>
          <a:p>
            <a:r>
              <a:rPr lang="en-US"/>
              <a:t>[45] J. Nash, “Non-cooperative games,” Annals of Mathematics, vol. 54, no. 2, pp. 286–295, 1951.</a:t>
            </a:r>
          </a:p>
          <a:p>
            <a:r>
              <a:rPr lang="en-US"/>
              <a:t>[46] Y. Ma, W. Jiang, L. Zhang, J. Chen, H. Wang, C. </a:t>
            </a:r>
            <a:r>
              <a:rPr lang="en-US" err="1"/>
              <a:t>Lv</a:t>
            </a:r>
            <a:r>
              <a:rPr lang="en-US"/>
              <a:t>, X. Wang, and L. Xiong, “Evolving testing scenario generation and intelligence evaluation for automated vehicles,” Transportation Research Part C: Emerging Technologies, vol. 163, pp. 1–21, June 2024.</a:t>
            </a:r>
          </a:p>
          <a:p>
            <a:r>
              <a:rPr lang="en-US"/>
              <a:t>[47] K. Hao, W. Cui, Y. Luo, L. Xie, Y. Bai, J. Yang, S. Yan, Y. Pan, and Z. Yang, “Adversarial Safety-Critical Scenario Generation using Naturalistic Human Driving Priors,” IEEE Transactions on Intelligent Vehicles, pp. 1–16, 2023</a:t>
            </a:r>
          </a:p>
          <a:p>
            <a:r>
              <a:rPr lang="en-US"/>
              <a:t>[48] A. Wachi, “Failure-scenario maker for rule-based agent using multi-agent adversarial reinforcement learning and its application to autonomous driving,” in Proceedings of the Twenty-Eighth International Joint Conference on Artificial Intelligence, IJCAI-19, pp. 6006–6012, International Joint Conferences on Artificial Intelligence Organization, 7 2019.</a:t>
            </a:r>
          </a:p>
          <a:p>
            <a:r>
              <a:rPr lang="en-US"/>
              <a:t>[49] K. Arulkumaran, M. P. Deisenroth, M. Brundage, and A. A. Bharath, “Deep reinforcement learning: A brief survey,” IEEE Signal Processing Magazine, vol. 34, no. 6, pp. 26–38, 2017.</a:t>
            </a:r>
          </a:p>
          <a:p>
            <a:r>
              <a:rPr lang="en-US"/>
              <a:t>[50] M. </a:t>
            </a:r>
            <a:r>
              <a:rPr lang="en-US" err="1"/>
              <a:t>Colledanchise</a:t>
            </a:r>
            <a:r>
              <a:rPr lang="en-US"/>
              <a:t> and P. Ögren, Behavior trees in robotics and AI: An introduction. CRC Press, 2018.</a:t>
            </a:r>
          </a:p>
          <a:p>
            <a:r>
              <a:rPr lang="en-US"/>
              <a:t>[51] W. B. Langdon and R. Poli, Foundations of genetic programming. Springer Science &amp; Business Media, 2013</a:t>
            </a:r>
          </a:p>
          <a:p>
            <a:r>
              <a:rPr lang="en-US"/>
              <a:t>[52] </a:t>
            </a:r>
            <a:r>
              <a:rPr lang="en-US" err="1"/>
              <a:t>Shoulson</a:t>
            </a:r>
            <a:r>
              <a:rPr lang="en-US"/>
              <a:t>, Alexander, et al. "Parameterizing behavior trees." </a:t>
            </a:r>
            <a:r>
              <a:rPr lang="en-US" i="1"/>
              <a:t>International conference on motion in games</a:t>
            </a:r>
            <a:r>
              <a:rPr lang="en-US"/>
              <a:t>. Berlin, Heidelberg: Springer Berlin Heidelberg, 2011.</a:t>
            </a:r>
          </a:p>
          <a:p>
            <a:r>
              <a:rPr lang="en-US"/>
              <a:t>[53] Ögren, Petter, and Christopher I. Sprague. "Behavior trees in robot control systems." </a:t>
            </a:r>
            <a:r>
              <a:rPr lang="en-US" i="1"/>
              <a:t>Annual Review of Control, Robotics, and Autonomous Systems</a:t>
            </a:r>
            <a:r>
              <a:rPr lang="en-US"/>
              <a:t> 5.1 (2022): 81-107.</a:t>
            </a:r>
          </a:p>
          <a:p>
            <a:r>
              <a:rPr lang="en-US"/>
              <a:t>[54] Media, NHTSA, “Driving behaviors reported for drivers and motorcycle operators involved in fatal crashes.” https://www.iii.org/fact-statistic/facts-statistics-aggressive-driving, 2021</a:t>
            </a:r>
          </a:p>
        </p:txBody>
      </p:sp>
    </p:spTree>
    <p:extLst>
      <p:ext uri="{BB962C8B-B14F-4D97-AF65-F5344CB8AC3E}">
        <p14:creationId xmlns:p14="http://schemas.microsoft.com/office/powerpoint/2010/main" val="31134631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3342-BFB0-AC80-2AAC-C18C7C68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5F430-1A6D-261C-F691-BBA3B821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[55] W. Y. </a:t>
            </a:r>
            <a:r>
              <a:rPr lang="en-US" err="1"/>
              <a:t>Mergia</a:t>
            </a:r>
            <a:r>
              <a:rPr lang="en-US"/>
              <a:t>, D. Eustace, D. Chimba, and M. </a:t>
            </a:r>
            <a:r>
              <a:rPr lang="en-US" err="1"/>
              <a:t>Qumsiyeh</a:t>
            </a:r>
            <a:r>
              <a:rPr lang="en-US"/>
              <a:t>, “Exploring factors contributing to injury severity at freeway merging and diverging locations in </a:t>
            </a:r>
            <a:r>
              <a:rPr lang="en-US" err="1"/>
              <a:t>ohio</a:t>
            </a:r>
            <a:r>
              <a:rPr lang="en-US"/>
              <a:t>,” Accident Analysis &amp; Prevention, vol. 55, pp. 202–210, 2013</a:t>
            </a:r>
          </a:p>
          <a:p>
            <a:r>
              <a:rPr lang="en-US"/>
              <a:t>[56] M. </a:t>
            </a:r>
            <a:r>
              <a:rPr lang="en-US" err="1"/>
              <a:t>Saffarzadeh</a:t>
            </a:r>
            <a:r>
              <a:rPr lang="en-US"/>
              <a:t>, N. Nadimi, S. </a:t>
            </a:r>
            <a:r>
              <a:rPr lang="en-US" err="1"/>
              <a:t>Naseralavi</a:t>
            </a:r>
            <a:r>
              <a:rPr lang="en-US"/>
              <a:t>, and A. R. </a:t>
            </a:r>
            <a:r>
              <a:rPr lang="en-US" err="1"/>
              <a:t>Mamdoohi</a:t>
            </a:r>
            <a:r>
              <a:rPr lang="en-US"/>
              <a:t>, “A general formulation for time-to-collision safety indicator,” in Proceedings of the Institution of Civil Engineers Transport, vol. 166, pp. 294–304, Thomas Telford Ltd, 2013.</a:t>
            </a:r>
          </a:p>
        </p:txBody>
      </p:sp>
    </p:spTree>
    <p:extLst>
      <p:ext uri="{BB962C8B-B14F-4D97-AF65-F5344CB8AC3E}">
        <p14:creationId xmlns:p14="http://schemas.microsoft.com/office/powerpoint/2010/main" val="33769365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D0728-9919-13D9-9CDB-474E9BE6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42A4-2531-6687-3DD6-7974D09E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74E6-0484-911C-555B-F12364468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AI is ubiquitous</a:t>
            </a:r>
          </a:p>
          <a:p>
            <a:r>
              <a:rPr lang="en-GB"/>
              <a:t>Their correctness is not guaranteed in the face of uncertainty</a:t>
            </a:r>
          </a:p>
          <a:p>
            <a:r>
              <a:rPr lang="en-GB"/>
              <a:t>We have presented different testing frameworks to discover undesirable </a:t>
            </a:r>
            <a:r>
              <a:rPr lang="en-GB" err="1"/>
              <a:t>behaviors</a:t>
            </a:r>
            <a:r>
              <a:rPr lang="en-GB"/>
              <a:t> in AI models during testing phase</a:t>
            </a:r>
          </a:p>
          <a:p>
            <a:pPr lvl="1"/>
            <a:r>
              <a:rPr lang="en-GB"/>
              <a:t>Focus on different types of human-based uncertainty</a:t>
            </a:r>
          </a:p>
          <a:p>
            <a:pPr lvl="1"/>
            <a:r>
              <a:rPr lang="en-GB"/>
              <a:t>Focus on single issue or diversity driven test cases</a:t>
            </a:r>
          </a:p>
          <a:p>
            <a:r>
              <a:rPr lang="en-GB"/>
              <a:t>Overarching objectives</a:t>
            </a:r>
          </a:p>
          <a:p>
            <a:pPr lvl="1"/>
            <a:r>
              <a:rPr lang="en-US"/>
              <a:t>Developed a suite of a</a:t>
            </a:r>
            <a:r>
              <a:rPr lang="en-GB" err="1"/>
              <a:t>utomated</a:t>
            </a:r>
            <a:r>
              <a:rPr lang="en-GB"/>
              <a:t> testing approaches</a:t>
            </a:r>
          </a:p>
          <a:p>
            <a:pPr lvl="1"/>
            <a:r>
              <a:rPr lang="en-GB"/>
              <a:t>Supplement and complement existing testing techniques</a:t>
            </a:r>
          </a:p>
          <a:p>
            <a:pPr lvl="1"/>
            <a:r>
              <a:rPr lang="en-GB"/>
              <a:t>Systematic approaches to discover a wide spectrum of non-intuitive test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79DFC-4B4E-71D4-1777-79515758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107</a:t>
            </a:fld>
            <a:endParaRPr lang="en-GB"/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49A773BF-38C1-38E0-A9C8-0A701AE38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299243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8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components level testing&#10;&#10;AI-generated content may be incorrect.">
            <a:extLst>
              <a:ext uri="{FF2B5EF4-FFF2-40B4-BE49-F238E27FC236}">
                <a16:creationId xmlns:a16="http://schemas.microsoft.com/office/drawing/2014/main" id="{AA76DC49-F2A1-6FF7-D33B-4E157894D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088" y="393700"/>
            <a:ext cx="3462911" cy="1968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89E1E-0E9A-E2E5-7B63-ADBF7B3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diagram of an overview of an event&#10;&#10;AI-generated content may be incorrect.">
            <a:extLst>
              <a:ext uri="{FF2B5EF4-FFF2-40B4-BE49-F238E27FC236}">
                <a16:creationId xmlns:a16="http://schemas.microsoft.com/office/drawing/2014/main" id="{A3DB2200-A8BA-A546-F6A7-ADC04F0F9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7" y="0"/>
            <a:ext cx="7378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5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7BEC-6207-0AB9-C952-E784E16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Overarching common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8406-786E-EC76-0EF6-356538D54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Automated approaches</a:t>
            </a:r>
          </a:p>
          <a:p>
            <a:r>
              <a:rPr lang="en-US"/>
              <a:t>Focus on the generation of test cases for AI-enabled systems</a:t>
            </a:r>
          </a:p>
          <a:p>
            <a:pPr lvl="1"/>
            <a:r>
              <a:rPr lang="en-US"/>
              <a:t>Agnostic to model, simulator, data, and application</a:t>
            </a:r>
          </a:p>
          <a:p>
            <a:r>
              <a:rPr lang="en-US"/>
              <a:t>Leverage multidisciplinary techniques</a:t>
            </a:r>
          </a:p>
          <a:p>
            <a:r>
              <a:rPr lang="en-US"/>
              <a:t>Complements and supplements existing testing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92D6E-0A05-B128-2739-86040698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20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291A6-12CC-D0A1-FE38-A911C7303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087480-C156-8AA6-2225-AB478DB2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EvoAttack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D9F42-9204-C098-459F-AB2DC2EEC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[14] </a:t>
            </a:r>
            <a:r>
              <a:rPr lang="en-US" b="1"/>
              <a:t>Kenneth H Chan </a:t>
            </a:r>
            <a:r>
              <a:rPr lang="en-US"/>
              <a:t>and B.H.C. Cheng. EvoAttack: An evolutionary search-based adversarial attack for object detection models. In </a:t>
            </a:r>
            <a:r>
              <a:rPr lang="en-US" i="1"/>
              <a:t>Proceedings of the 14th IEEE Symposium on Search-Based Software Engineering</a:t>
            </a:r>
            <a:r>
              <a:rPr lang="en-US"/>
              <a:t>, pages 83-97, Singapore, 2022</a:t>
            </a:r>
            <a:endParaRPr lang="en-US" b="1"/>
          </a:p>
          <a:p>
            <a:r>
              <a:rPr lang="en-US"/>
              <a:t>[15] </a:t>
            </a:r>
            <a:r>
              <a:rPr lang="en-US" b="1"/>
              <a:t>Kenneth H Chan </a:t>
            </a:r>
            <a:r>
              <a:rPr lang="en-US"/>
              <a:t>and B.H.C. Cheng. EvoAttack: Suppressive adversarial attacks against object detection models using evolutionary search. </a:t>
            </a:r>
            <a:r>
              <a:rPr lang="en-US" i="1"/>
              <a:t>Automated Software Engineering</a:t>
            </a:r>
            <a:r>
              <a:rPr lang="en-US"/>
              <a:t>, vol. 32, no. 3, 2025</a:t>
            </a:r>
            <a:endParaRPr lang="en-US" b="1"/>
          </a:p>
        </p:txBody>
      </p:sp>
      <p:pic>
        <p:nvPicPr>
          <p:cNvPr id="7" name="Picture 6" descr="A diagram of a variety of different colored arrows&#10;&#10;AI-generated content may be incorrect.">
            <a:extLst>
              <a:ext uri="{FF2B5EF4-FFF2-40B4-BE49-F238E27FC236}">
                <a16:creationId xmlns:a16="http://schemas.microsoft.com/office/drawing/2014/main" id="{30360D8F-9124-223E-0CBB-9CF6EC5C5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548640"/>
            <a:ext cx="1874520" cy="19773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209353-DC42-D16E-A9E7-3CB1EF5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92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C69324-DE10-1F5C-5422-F90F340C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for EvoAttack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380ADC-ED6A-256D-6049-1E0B4D2A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Asset to be protected</a:t>
            </a:r>
            <a:r>
              <a:rPr lang="en-US" dirty="0"/>
              <a:t>: LEC</a:t>
            </a:r>
          </a:p>
          <a:p>
            <a:pPr lvl="1"/>
            <a:r>
              <a:rPr lang="en-US" dirty="0"/>
              <a:t>Object detectors</a:t>
            </a:r>
          </a:p>
          <a:p>
            <a:r>
              <a:rPr lang="en-US" u="sng" dirty="0"/>
              <a:t>Threat</a:t>
            </a:r>
            <a:r>
              <a:rPr lang="en-US" dirty="0"/>
              <a:t>: malicious human-based exploitative uncertainty</a:t>
            </a:r>
          </a:p>
          <a:p>
            <a:r>
              <a:rPr lang="en-GB" u="sng" dirty="0"/>
              <a:t>Type of data generated</a:t>
            </a:r>
            <a:r>
              <a:rPr lang="en-GB" dirty="0"/>
              <a:t>: single type of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F4F51-061F-5486-EAC0-9BFB6719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67" y="4102895"/>
            <a:ext cx="4507415" cy="2292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409337-9B51-8643-441C-465B0E16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7" y="4321238"/>
            <a:ext cx="2764364" cy="1855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70033F-CC37-DE79-B3B4-3A01DD0C5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976" y="4321237"/>
            <a:ext cx="2729003" cy="18557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43C301-3D3A-A421-78DB-4B1B49F9EBE2}"/>
              </a:ext>
            </a:extLst>
          </p:cNvPr>
          <p:cNvSpPr/>
          <p:nvPr/>
        </p:nvSpPr>
        <p:spPr>
          <a:xfrm>
            <a:off x="7435850" y="5062139"/>
            <a:ext cx="716605" cy="17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DC521A-F615-C1E3-FE47-C59338C4BC7D}"/>
              </a:ext>
            </a:extLst>
          </p:cNvPr>
          <p:cNvSpPr/>
          <p:nvPr/>
        </p:nvSpPr>
        <p:spPr>
          <a:xfrm>
            <a:off x="3569719" y="5062139"/>
            <a:ext cx="716605" cy="17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EB2AC4-94CD-7307-3207-9BF3ACB89FB4}"/>
              </a:ext>
            </a:extLst>
          </p:cNvPr>
          <p:cNvSpPr/>
          <p:nvPr/>
        </p:nvSpPr>
        <p:spPr>
          <a:xfrm>
            <a:off x="4883151" y="6083300"/>
            <a:ext cx="1936750" cy="312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50BF3-B0E8-0B76-6D70-508B9BA3896D}"/>
              </a:ext>
            </a:extLst>
          </p:cNvPr>
          <p:cNvSpPr/>
          <p:nvPr/>
        </p:nvSpPr>
        <p:spPr>
          <a:xfrm>
            <a:off x="6329614" y="5927297"/>
            <a:ext cx="1936750" cy="312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8216EE-F7E7-71B5-0152-A56C31CBF500}"/>
              </a:ext>
            </a:extLst>
          </p:cNvPr>
          <p:cNvSpPr/>
          <p:nvPr/>
        </p:nvSpPr>
        <p:spPr>
          <a:xfrm>
            <a:off x="3630887" y="5974129"/>
            <a:ext cx="1936750" cy="312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1BEF8F-94CE-B12E-F130-3E927628C33B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3408367" y="5147468"/>
            <a:ext cx="8779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7C7053-20CC-3EDE-3439-20BE1F5E2021}"/>
              </a:ext>
            </a:extLst>
          </p:cNvPr>
          <p:cNvCxnSpPr>
            <a:cxnSpLocks/>
          </p:cNvCxnSpPr>
          <p:nvPr/>
        </p:nvCxnSpPr>
        <p:spPr>
          <a:xfrm>
            <a:off x="7562850" y="5161757"/>
            <a:ext cx="11826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89FDD2-6EA3-7C47-2198-B3759032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23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526-2E40-5DE5-1BDC-108BB9E6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D034-FA51-01F7-BC0D-B0F27D57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Intriguing property of ML algorithms [9, 21]</a:t>
            </a:r>
          </a:p>
          <a:p>
            <a:r>
              <a:rPr lang="en-US"/>
              <a:t>Susceptible to minor perturbations</a:t>
            </a:r>
          </a:p>
          <a:p>
            <a:pPr lvl="1"/>
            <a:r>
              <a:rPr lang="en-US"/>
              <a:t>Leads to misbehavior in ML</a:t>
            </a:r>
          </a:p>
        </p:txBody>
      </p:sp>
      <p:pic>
        <p:nvPicPr>
          <p:cNvPr id="6" name="Picture 5" descr="A close-up of a square&#10;&#10;AI-generated content may be incorrect.">
            <a:extLst>
              <a:ext uri="{FF2B5EF4-FFF2-40B4-BE49-F238E27FC236}">
                <a16:creationId xmlns:a16="http://schemas.microsoft.com/office/drawing/2014/main" id="{32B137FD-1EF2-72EE-5F7B-7E36B85BB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87" y="3294429"/>
            <a:ext cx="7591425" cy="301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CDA7F-5EB8-1D26-A733-0594B3332921}"/>
              </a:ext>
            </a:extLst>
          </p:cNvPr>
          <p:cNvSpPr txBox="1"/>
          <p:nvPr/>
        </p:nvSpPr>
        <p:spPr>
          <a:xfrm>
            <a:off x="7470793" y="6335274"/>
            <a:ext cx="229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Goodfellow et al. [22]</a:t>
            </a:r>
          </a:p>
        </p:txBody>
      </p:sp>
      <p:pic>
        <p:nvPicPr>
          <p:cNvPr id="10" name="Picture 9" descr="A monkey sitting on a tree branch&#10;&#10;AI-generated content may be incorrect.">
            <a:extLst>
              <a:ext uri="{FF2B5EF4-FFF2-40B4-BE49-F238E27FC236}">
                <a16:creationId xmlns:a16="http://schemas.microsoft.com/office/drawing/2014/main" id="{2D83BC7B-F647-450C-EBE8-B55774A8E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73" y="546100"/>
            <a:ext cx="1480920" cy="2220686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9C53C055-426B-26D0-3540-EA26C8791F8C}"/>
              </a:ext>
            </a:extLst>
          </p:cNvPr>
          <p:cNvSpPr/>
          <p:nvPr/>
        </p:nvSpPr>
        <p:spPr>
          <a:xfrm>
            <a:off x="10020300" y="962025"/>
            <a:ext cx="866775" cy="514350"/>
          </a:xfrm>
          <a:prstGeom prst="lef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E99BD8-A82D-EFF8-44FD-A5955264DC6F}"/>
              </a:ext>
            </a:extLst>
          </p:cNvPr>
          <p:cNvSpPr txBox="1"/>
          <p:nvPr/>
        </p:nvSpPr>
        <p:spPr>
          <a:xfrm>
            <a:off x="9692598" y="1559592"/>
            <a:ext cx="2499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https://www.britannica.com/animal/gibbon-primate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B93C2E1-886D-AC54-478B-79EE4CF9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01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112D-CBB6-14FE-D7B0-A55394B3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 examples for object detectors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8C2D1-9192-C3F0-A2C3-C5C108B41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Existing approaches studied their effects on image classifiers [9, 21, 22, 23]</a:t>
            </a:r>
          </a:p>
          <a:p>
            <a:pPr lvl="1"/>
            <a:r>
              <a:rPr lang="en-US"/>
              <a:t>Always produces one output that causes the LEC to misclassify inputs</a:t>
            </a:r>
          </a:p>
          <a:p>
            <a:pPr lvl="1"/>
            <a:endParaRPr lang="en-US"/>
          </a:p>
          <a:p>
            <a:r>
              <a:rPr lang="en-US"/>
              <a:t>We describe an approach to generate a new </a:t>
            </a:r>
            <a:r>
              <a:rPr lang="en-US" i="1"/>
              <a:t>kind </a:t>
            </a:r>
            <a:r>
              <a:rPr lang="en-US"/>
              <a:t>of testing data</a:t>
            </a:r>
          </a:p>
          <a:p>
            <a:pPr lvl="1"/>
            <a:r>
              <a:rPr lang="en-US" b="1"/>
              <a:t>Suppress</a:t>
            </a:r>
            <a:r>
              <a:rPr lang="en-US"/>
              <a:t> the ability of the DNN to identify any of the objects in the input</a:t>
            </a:r>
          </a:p>
          <a:p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889143-1026-91F2-4705-69076F809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1213" y="4436184"/>
            <a:ext cx="8029574" cy="20566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FCEE6-DACF-B882-D699-146DC095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42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265C-9EB7-0751-296A-EBAAE8B8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C25D-05A4-8DEC-FFE5-A273512F4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use a refined Genetic Algorithm with various domain-specific optimization to discover optimal (and minimal) noise</a:t>
            </a:r>
          </a:p>
          <a:p>
            <a:pPr lvl="1"/>
            <a:r>
              <a:rPr lang="en-US"/>
              <a:t>Black-box</a:t>
            </a:r>
          </a:p>
          <a:p>
            <a:pPr lvl="1"/>
            <a:r>
              <a:rPr lang="en-US"/>
              <a:t>Gradient-free</a:t>
            </a:r>
          </a:p>
          <a:p>
            <a:pPr lvl="1"/>
            <a:r>
              <a:rPr lang="en-US"/>
              <a:t>Does not require a surrogate model</a:t>
            </a:r>
          </a:p>
          <a:p>
            <a:pPr lvl="1"/>
            <a:r>
              <a:rPr lang="en-US"/>
              <a:t>Data, model, and domain agnostic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C2A65-FEAC-FD61-C417-9BE0175E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01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F152-FB15-3118-2C85-B9C084F5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AD40B-1B6E-E86E-A8F0-3B25CB197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Datasets (</a:t>
            </a:r>
            <a:r>
              <a:rPr lang="en-US" u="sng"/>
              <a:t>data agnosticism</a:t>
            </a:r>
            <a:r>
              <a:rPr lang="en-US"/>
              <a:t>)</a:t>
            </a:r>
          </a:p>
          <a:p>
            <a:pPr lvl="1"/>
            <a:r>
              <a:rPr lang="en-US"/>
              <a:t>Microsoft COCO dataset [24]</a:t>
            </a:r>
          </a:p>
          <a:p>
            <a:pPr lvl="1"/>
            <a:r>
              <a:rPr lang="en-US"/>
              <a:t>Waymo Open dataset [25]</a:t>
            </a:r>
          </a:p>
          <a:p>
            <a:pPr lvl="1"/>
            <a:r>
              <a:rPr lang="en-US"/>
              <a:t>VisDrone dataset [26]</a:t>
            </a:r>
          </a:p>
          <a:p>
            <a:r>
              <a:rPr lang="en-US"/>
              <a:t>Models (</a:t>
            </a:r>
            <a:r>
              <a:rPr lang="en-US" u="sng"/>
              <a:t>model agnosticism</a:t>
            </a:r>
            <a:r>
              <a:rPr lang="en-US"/>
              <a:t>)</a:t>
            </a:r>
          </a:p>
          <a:p>
            <a:pPr lvl="1"/>
            <a:r>
              <a:rPr lang="en-GB"/>
              <a:t>Faster RCNN (two shot model) [27]</a:t>
            </a:r>
          </a:p>
          <a:p>
            <a:pPr lvl="1"/>
            <a:r>
              <a:rPr lang="en-GB"/>
              <a:t>RetinaNet with ResNet50 as backbone (one shot model) [28]</a:t>
            </a:r>
          </a:p>
          <a:p>
            <a:pPr lvl="1"/>
            <a:r>
              <a:rPr lang="en-GB"/>
              <a:t>YoloV5 (one shot model) [29]</a:t>
            </a:r>
          </a:p>
          <a:p>
            <a:r>
              <a:rPr lang="en-GB"/>
              <a:t>Applications (</a:t>
            </a:r>
            <a:r>
              <a:rPr lang="en-GB" u="sng"/>
              <a:t>domain agnosticism</a:t>
            </a:r>
            <a:r>
              <a:rPr lang="en-GB"/>
              <a:t>)</a:t>
            </a:r>
          </a:p>
          <a:p>
            <a:pPr lvl="1"/>
            <a:r>
              <a:rPr lang="en-GB" b="1"/>
              <a:t>Everyday objects</a:t>
            </a:r>
          </a:p>
          <a:p>
            <a:pPr lvl="1"/>
            <a:r>
              <a:rPr lang="en-GB" b="1"/>
              <a:t>Autonomous driving</a:t>
            </a:r>
          </a:p>
          <a:p>
            <a:pPr lvl="1"/>
            <a:r>
              <a:rPr lang="en-GB" b="1"/>
              <a:t>Autonomous drone flying</a:t>
            </a:r>
          </a:p>
          <a:p>
            <a:pPr lvl="1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0ABEE-C5C7-4DAD-224D-ACCCD3B9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94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8B9E-FEB4-1C41-1ECB-8E5FCB3C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Waymo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BF193-BBCF-DD4E-1DF7-70D634A6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1838845"/>
            <a:ext cx="10152993" cy="44543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5A862-F7C0-085A-2AFC-650B1AB6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67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8CAB-2C1C-4C49-C9AB-C569A40A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Learning-enabled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74F2-0C00-D020-84AB-3A83547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Modern advances in Artificial Intelligence (AI)-based systems has shown promising results [1, 2, 3, 4, 5]</a:t>
            </a:r>
          </a:p>
          <a:p>
            <a:r>
              <a:rPr lang="en-US"/>
              <a:t>Commonly integrated in safety-critical systems [6]</a:t>
            </a:r>
          </a:p>
          <a:p>
            <a:endParaRPr lang="en-US"/>
          </a:p>
          <a:p>
            <a:r>
              <a:rPr lang="en-US"/>
              <a:t>Learning-Enabled Component (LEC): </a:t>
            </a:r>
          </a:p>
          <a:p>
            <a:pPr lvl="1"/>
            <a:r>
              <a:rPr lang="en-US"/>
              <a:t>system components whose behaviors </a:t>
            </a:r>
          </a:p>
          <a:p>
            <a:pPr marL="457200" lvl="1" indent="0">
              <a:buNone/>
            </a:pPr>
            <a:r>
              <a:rPr lang="en-US"/>
              <a:t>	are optimized by training</a:t>
            </a:r>
          </a:p>
          <a:p>
            <a:r>
              <a:rPr lang="en-US"/>
              <a:t>Learning-Enabled Systems (LES): </a:t>
            </a:r>
          </a:p>
          <a:p>
            <a:pPr lvl="1"/>
            <a:r>
              <a:rPr lang="en-US"/>
              <a:t>systems that involve one or more LEC(s)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9BC77-162A-51A4-D7DE-B9BB3670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3769724"/>
            <a:ext cx="4801372" cy="25866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C3A52-E9F9-8F47-649D-EB2073C0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77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E4AC-710A-5B56-246D-4715E9D9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VisDrone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AD52A-4242-1A28-FB07-6D4ECB00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34086"/>
            <a:ext cx="11582400" cy="43097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E9418-098A-026F-56EB-631A8C51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404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675B-196F-A8F2-857A-9469DC5F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5295E-6E09-E8F4-F686-BB34E771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and impact on community</a:t>
            </a:r>
          </a:p>
          <a:p>
            <a:pPr lvl="1"/>
            <a:r>
              <a:rPr lang="en-US"/>
              <a:t>New class of adversarial examples, seeking to suppress object detection</a:t>
            </a:r>
          </a:p>
          <a:p>
            <a:r>
              <a:rPr lang="en-US"/>
              <a:t>Technical approach</a:t>
            </a:r>
          </a:p>
          <a:p>
            <a:pPr lvl="1"/>
            <a:r>
              <a:rPr lang="en-US"/>
              <a:t>Demonstrated that adversarial examples extends to state-of-the-art object detection algorithms</a:t>
            </a:r>
          </a:p>
          <a:p>
            <a:pPr lvl="1"/>
            <a:r>
              <a:rPr lang="en-US"/>
              <a:t>Model, data, and domain agnostic approach</a:t>
            </a:r>
          </a:p>
          <a:p>
            <a:pPr lvl="1"/>
            <a:endParaRPr lang="en-GB"/>
          </a:p>
        </p:txBody>
      </p:sp>
      <p:pic>
        <p:nvPicPr>
          <p:cNvPr id="6" name="Picture 5" descr="A red line in a black background&#10;&#10;AI-generated content may be incorrect.">
            <a:extLst>
              <a:ext uri="{FF2B5EF4-FFF2-40B4-BE49-F238E27FC236}">
                <a16:creationId xmlns:a16="http://schemas.microsoft.com/office/drawing/2014/main" id="{132DC7D7-09A6-B157-53DB-CC640369F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13" y="4980212"/>
            <a:ext cx="5789346" cy="903138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71129C24-F186-5417-71EB-190DE3423F5B}"/>
              </a:ext>
            </a:extLst>
          </p:cNvPr>
          <p:cNvSpPr/>
          <p:nvPr/>
        </p:nvSpPr>
        <p:spPr>
          <a:xfrm>
            <a:off x="2423885" y="5197506"/>
            <a:ext cx="493486" cy="449943"/>
          </a:xfrm>
          <a:prstGeom prst="star5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38BF-A33C-85D9-EEFC-56539DCE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B55B0F-D31E-EAA5-D7E3-46887697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75" y="4436602"/>
            <a:ext cx="3182005" cy="21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95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91A00-D26A-F5C3-BF32-49A6AD596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A093A2-B052-404B-2B57-A16D4799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5C133C-F3A5-5BFD-780C-63A2396F9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[16] </a:t>
            </a:r>
            <a:r>
              <a:rPr lang="en-US" b="1"/>
              <a:t>Kenneth H Chan </a:t>
            </a:r>
            <a:r>
              <a:rPr lang="en-US"/>
              <a:t>and B.H.C. Cheng. Expound: A black-box approach for generating diversity-driven adversarial examples. In </a:t>
            </a:r>
            <a:r>
              <a:rPr lang="en-US" i="1"/>
              <a:t>International Symposium on Search Based Software Engineering</a:t>
            </a:r>
            <a:r>
              <a:rPr lang="en-US"/>
              <a:t>, pages 19–34. Springer, 2023</a:t>
            </a:r>
            <a:endParaRPr lang="en-US" b="1"/>
          </a:p>
          <a:p>
            <a:r>
              <a:rPr lang="en-US"/>
              <a:t>[17] </a:t>
            </a:r>
            <a:r>
              <a:rPr lang="en-US" b="1"/>
              <a:t>Kenneth H Chan </a:t>
            </a:r>
            <a:r>
              <a:rPr lang="en-US"/>
              <a:t>and B.H.C. Cheng. Expound: a diversity-driven black-box approach for categories of model and domain-agnostic adversarial examples, 2025. (Submitted for publication to the </a:t>
            </a:r>
            <a:r>
              <a:rPr lang="en-US" i="1"/>
              <a:t>Journal of Automated Software Engineering</a:t>
            </a:r>
            <a:r>
              <a:rPr lang="en-US"/>
              <a:t>)</a:t>
            </a:r>
          </a:p>
          <a:p>
            <a:endParaRPr lang="en-GB"/>
          </a:p>
          <a:p>
            <a:endParaRPr lang="en-US"/>
          </a:p>
        </p:txBody>
      </p:sp>
      <p:pic>
        <p:nvPicPr>
          <p:cNvPr id="10" name="Picture 9" descr="A diagram of a variety of uncertainty&#10;&#10;AI-generated content may be incorrect.">
            <a:extLst>
              <a:ext uri="{FF2B5EF4-FFF2-40B4-BE49-F238E27FC236}">
                <a16:creationId xmlns:a16="http://schemas.microsoft.com/office/drawing/2014/main" id="{50C9B819-448C-1331-235A-477B702AC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548640"/>
            <a:ext cx="1874520" cy="19802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48C8D-4D02-D391-C85A-2822E902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055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D5AD-6F0B-B7BF-E04C-D331F8C69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C54424-35DC-C95E-AB5E-3643E88E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Expound Overview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98AE6-A1D6-7856-6F89-D7A138133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/>
              <a:t>Asset to be protected</a:t>
            </a:r>
            <a:r>
              <a:rPr lang="en-US"/>
              <a:t>: LEC</a:t>
            </a:r>
          </a:p>
          <a:p>
            <a:pPr lvl="1"/>
            <a:r>
              <a:rPr lang="en-US"/>
              <a:t>Image classifiers</a:t>
            </a:r>
          </a:p>
          <a:p>
            <a:r>
              <a:rPr lang="en-US" u="sng"/>
              <a:t>Threat</a:t>
            </a:r>
            <a:r>
              <a:rPr lang="en-US"/>
              <a:t>: malicious human-based exploitative uncertainty</a:t>
            </a:r>
          </a:p>
          <a:p>
            <a:r>
              <a:rPr lang="en-GB" u="sng"/>
              <a:t>Type of data generated</a:t>
            </a:r>
            <a:r>
              <a:rPr lang="en-GB"/>
              <a:t>: Diversity-driven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A3925-237C-76D8-F17C-690B6F1FE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14" y="3966765"/>
            <a:ext cx="4076125" cy="272018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38F160C-B90E-AAB3-C8D1-15711A8D55A8}"/>
              </a:ext>
            </a:extLst>
          </p:cNvPr>
          <p:cNvSpPr/>
          <p:nvPr/>
        </p:nvSpPr>
        <p:spPr>
          <a:xfrm>
            <a:off x="5562600" y="5114925"/>
            <a:ext cx="1409700" cy="4572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20341-D05A-E3E6-2D32-7B9CA7F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D2FD1-A325-7125-50C0-5433C1E22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73" y="3914332"/>
            <a:ext cx="3989602" cy="265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19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6188A8-A29C-CFE7-7073-008A6F05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with existing techniques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01CB6C-C961-C73C-80AB-A637049DE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Always generates one sample</a:t>
            </a:r>
          </a:p>
          <a:p>
            <a:r>
              <a:rPr lang="en-GB"/>
              <a:t>White-box approaches [</a:t>
            </a:r>
            <a:r>
              <a:rPr lang="en-US"/>
              <a:t>9, 21, 22, 23</a:t>
            </a:r>
            <a:r>
              <a:rPr lang="en-GB"/>
              <a:t>] </a:t>
            </a:r>
          </a:p>
          <a:p>
            <a:pPr lvl="1"/>
            <a:r>
              <a:rPr lang="en-GB"/>
              <a:t>Significant assumptions</a:t>
            </a:r>
          </a:p>
          <a:p>
            <a:pPr lvl="1"/>
            <a:r>
              <a:rPr lang="en-GB"/>
              <a:t>Developer / attacker need to choose the target label</a:t>
            </a:r>
          </a:p>
          <a:p>
            <a:r>
              <a:rPr lang="en-GB"/>
              <a:t>Black-box approaches [30, 31, 32, 33]</a:t>
            </a:r>
          </a:p>
          <a:p>
            <a:pPr lvl="1"/>
            <a:r>
              <a:rPr lang="en-GB"/>
              <a:t>Infers gradient information (leads to the same label)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EE1A9-B788-C958-279E-06D43AD8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158" y="1347585"/>
            <a:ext cx="2139642" cy="1995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C9E05-A63E-D016-9BFD-A82F51B575A1}"/>
              </a:ext>
            </a:extLst>
          </p:cNvPr>
          <p:cNvSpPr txBox="1"/>
          <p:nvPr/>
        </p:nvSpPr>
        <p:spPr>
          <a:xfrm>
            <a:off x="8886825" y="3343275"/>
            <a:ext cx="294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CIFAR10: 10 possible labels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7B1EF-5F82-44CB-08F0-E37C6D44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71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F4E4-7242-EC58-6D5D-A7A1C2A0D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3E4B-13C3-F3A9-5B88-A78F67FB4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Diversity has been shown to better identify limitations and weaknesses of ML models [34, 35, 36, 37]</a:t>
            </a:r>
          </a:p>
          <a:p>
            <a:r>
              <a:rPr lang="en-US"/>
              <a:t>Remove bias from testing</a:t>
            </a:r>
          </a:p>
          <a:p>
            <a:r>
              <a:rPr lang="en-US"/>
              <a:t>Identifies more than one way a model can fail</a:t>
            </a:r>
          </a:p>
          <a:p>
            <a:r>
              <a:rPr lang="en-US"/>
              <a:t>Better data for robustification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B6EF8-2751-F48B-64AC-79DBB61F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 descr="A purple and yellow shapes with stars&#10;&#10;AI-generated content may be incorrect.">
            <a:extLst>
              <a:ext uri="{FF2B5EF4-FFF2-40B4-BE49-F238E27FC236}">
                <a16:creationId xmlns:a16="http://schemas.microsoft.com/office/drawing/2014/main" id="{40B0D517-DE6E-7403-33CF-9CC6451DC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41" y="3754004"/>
            <a:ext cx="4421668" cy="29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C924-2747-3CDA-7B5A-7C431A6E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 with traditional greedy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FEFA-BA00-7C7F-2493-BC17E065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7966578-7053-2485-8462-362F02945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25" y="2589912"/>
            <a:ext cx="3886919" cy="2329052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F312EB1-D68A-3F31-8771-05A3C675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487" y="2589912"/>
            <a:ext cx="3886919" cy="232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864E34-6077-2E36-06D3-71D6E06E4B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81" t="13596" r="2281" b="8508"/>
          <a:stretch/>
        </p:blipFill>
        <p:spPr>
          <a:xfrm>
            <a:off x="479844" y="2325347"/>
            <a:ext cx="2844800" cy="259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F2E0E-F27A-AED2-828E-59E80DA29AE6}"/>
              </a:ext>
            </a:extLst>
          </p:cNvPr>
          <p:cNvSpPr txBox="1"/>
          <p:nvPr/>
        </p:nvSpPr>
        <p:spPr>
          <a:xfrm>
            <a:off x="771421" y="4984814"/>
            <a:ext cx="226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Full Quadric Surface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99701-73B5-2AB7-8650-C1882698D793}"/>
              </a:ext>
            </a:extLst>
          </p:cNvPr>
          <p:cNvSpPr txBox="1"/>
          <p:nvPr/>
        </p:nvSpPr>
        <p:spPr>
          <a:xfrm>
            <a:off x="4181475" y="4978528"/>
            <a:ext cx="25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Objective-based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2EBC-5244-7365-2321-38AA1EF8583F}"/>
              </a:ext>
            </a:extLst>
          </p:cNvPr>
          <p:cNvSpPr txBox="1"/>
          <p:nvPr/>
        </p:nvSpPr>
        <p:spPr>
          <a:xfrm>
            <a:off x="8905875" y="4978528"/>
            <a:ext cx="166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Novelty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00116-9CA4-AAA4-69DC-E2696AF05BE7}"/>
              </a:ext>
            </a:extLst>
          </p:cNvPr>
          <p:cNvSpPr txBox="1"/>
          <p:nvPr/>
        </p:nvSpPr>
        <p:spPr>
          <a:xfrm>
            <a:off x="511509" y="5491328"/>
            <a:ext cx="10925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highlight>
                  <a:srgbClr val="FFFF00"/>
                </a:highlight>
              </a:rPr>
              <a:t>Novelty search is good at broadly covering the search space when</a:t>
            </a:r>
          </a:p>
          <a:p>
            <a:pPr algn="ctr"/>
            <a:r>
              <a:rPr lang="en-US" sz="2800">
                <a:highlight>
                  <a:srgbClr val="FFFF00"/>
                </a:highlight>
              </a:rPr>
              <a:t> trying to gain an understanding of the search in an exploratory fashion</a:t>
            </a:r>
            <a:endParaRPr lang="en-GB" sz="2800">
              <a:highlight>
                <a:srgbClr val="FFFF00"/>
              </a:highlight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4BFA56-1867-89DC-D234-3AC540E8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93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CEA26B-A506-7AB2-A2A7-3B550B1A3A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our work differs</a:t>
            </a:r>
            <a:endParaRPr lang="en-GB"/>
          </a:p>
        </p:txBody>
      </p:sp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4FEB9D84-AD6A-D5CD-9744-6B132974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18" y="1290180"/>
            <a:ext cx="8787364" cy="4853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36C91-E54B-D460-3F35-26BFF7E8F307}"/>
              </a:ext>
            </a:extLst>
          </p:cNvPr>
          <p:cNvSpPr txBox="1"/>
          <p:nvPr/>
        </p:nvSpPr>
        <p:spPr>
          <a:xfrm>
            <a:off x="1012371" y="6143851"/>
            <a:ext cx="2112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Image classification </a:t>
            </a:r>
          </a:p>
          <a:p>
            <a:r>
              <a:rPr lang="en-US" sz="1400"/>
              <a:t>algorithms e.g., ResNet-20</a:t>
            </a:r>
            <a:endParaRPr lang="en-GB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55A44-6253-B165-BB39-7697C2E5A3B7}"/>
              </a:ext>
            </a:extLst>
          </p:cNvPr>
          <p:cNvSpPr txBox="1"/>
          <p:nvPr/>
        </p:nvSpPr>
        <p:spPr>
          <a:xfrm>
            <a:off x="3195211" y="6036129"/>
            <a:ext cx="29076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Existing work for</a:t>
            </a:r>
          </a:p>
          <a:p>
            <a:r>
              <a:rPr lang="en-US" sz="1400"/>
              <a:t>Adversarial Attacks</a:t>
            </a:r>
          </a:p>
          <a:p>
            <a:r>
              <a:rPr lang="en-US" sz="1400"/>
              <a:t>e.g., </a:t>
            </a:r>
            <a:r>
              <a:rPr lang="en-US" sz="1400" err="1"/>
              <a:t>GenAttack</a:t>
            </a:r>
            <a:r>
              <a:rPr lang="en-US" sz="1400"/>
              <a:t> [32], EvoAttack [14]</a:t>
            </a:r>
            <a:endParaRPr lang="en-GB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13D08-DB2E-7A2E-77B6-A54B33D2787D}"/>
              </a:ext>
            </a:extLst>
          </p:cNvPr>
          <p:cNvSpPr txBox="1"/>
          <p:nvPr/>
        </p:nvSpPr>
        <p:spPr>
          <a:xfrm>
            <a:off x="6368142" y="6143851"/>
            <a:ext cx="1654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Our work (Expound)</a:t>
            </a:r>
            <a:endParaRPr lang="en-GB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6AB834-D840-8AB5-A6E4-9E4F26556DF8}"/>
              </a:ext>
            </a:extLst>
          </p:cNvPr>
          <p:cNvSpPr/>
          <p:nvPr/>
        </p:nvSpPr>
        <p:spPr>
          <a:xfrm>
            <a:off x="3125257" y="1956141"/>
            <a:ext cx="8392629" cy="408305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FF93E-0085-8F0C-5A73-BE3A5C396940}"/>
              </a:ext>
            </a:extLst>
          </p:cNvPr>
          <p:cNvSpPr/>
          <p:nvPr/>
        </p:nvSpPr>
        <p:spPr>
          <a:xfrm>
            <a:off x="4484612" y="1956141"/>
            <a:ext cx="7080899" cy="408305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7DE08-0640-A996-7354-B95CCEBB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2044-F2FC-4376-A4F8-89F86CD848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BB42-0B90-00F4-6D24-B1DC76E1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73F7-F51C-6B9B-1322-45DC89032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Two step framework with novelty search</a:t>
            </a:r>
          </a:p>
          <a:p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[</a:t>
            </a:r>
            <a:r>
              <a:rPr lang="en-US" b="1"/>
              <a:t>coarse grained</a:t>
            </a:r>
            <a:r>
              <a:rPr lang="en-US"/>
              <a:t>] Kobalos: Identify the failure categories (ways the model can fail)</a:t>
            </a:r>
          </a:p>
          <a:p>
            <a:pPr lvl="1"/>
            <a:r>
              <a:rPr lang="en-US"/>
              <a:t>Misclassifies a </a:t>
            </a:r>
            <a:r>
              <a:rPr lang="en-US" i="1"/>
              <a:t>deer</a:t>
            </a:r>
            <a:r>
              <a:rPr lang="en-US"/>
              <a:t> as a </a:t>
            </a:r>
            <a:r>
              <a:rPr lang="en-US" i="1"/>
              <a:t>dog</a:t>
            </a:r>
            <a:r>
              <a:rPr lang="en-US"/>
              <a:t>, a </a:t>
            </a:r>
            <a:r>
              <a:rPr lang="en-US" i="1"/>
              <a:t>cat</a:t>
            </a:r>
            <a:r>
              <a:rPr lang="en-US"/>
              <a:t>, a </a:t>
            </a:r>
            <a:r>
              <a:rPr lang="en-US" i="1"/>
              <a:t>truck</a:t>
            </a:r>
            <a:r>
              <a:rPr lang="en-US"/>
              <a:t>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[</a:t>
            </a:r>
            <a:r>
              <a:rPr lang="en-US" b="1"/>
              <a:t>fine grained</a:t>
            </a:r>
            <a:r>
              <a:rPr lang="en-US"/>
              <a:t>] Tarand: For each failure category, identify a number of increasingly different faults that lead to the same misbehavior</a:t>
            </a:r>
          </a:p>
          <a:p>
            <a:pPr lvl="1"/>
            <a:r>
              <a:rPr lang="en-US"/>
              <a:t>Different noise that all lead to the same misclassification</a:t>
            </a:r>
          </a:p>
          <a:p>
            <a:pPr lvl="1"/>
            <a:endParaRPr lang="en-US"/>
          </a:p>
          <a:p>
            <a:r>
              <a:rPr lang="en-US"/>
              <a:t>Exploration and exploitation paradigm [38]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2B3EE-D574-2127-6346-9CAB2AC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184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D7D0-3495-D4A0-53C3-FD08A338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Visualization: coarse-grained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7B05C-3283-123F-A583-BD1E8552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pink pig with blue heart and black text&#10;&#10;Description automatically generated">
            <a:extLst>
              <a:ext uri="{FF2B5EF4-FFF2-40B4-BE49-F238E27FC236}">
                <a16:creationId xmlns:a16="http://schemas.microsoft.com/office/drawing/2014/main" id="{081112D9-4B16-1ECA-D2D8-B1195054C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2" y="2078206"/>
            <a:ext cx="7831575" cy="37168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3007-D1AE-0DC8-F23A-F3127E66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2044-F2FC-4376-A4F8-89F86CD848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F38A-5AAA-A07B-4CE2-F232CB76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EBA86-00A2-1D4A-90BE-7FFCF67F9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state-of-the-art can even outperform humans [7, 8]</a:t>
            </a:r>
          </a:p>
          <a:p>
            <a:r>
              <a:rPr lang="en-US" dirty="0"/>
              <a:t>Performance is closely tied with training data</a:t>
            </a:r>
          </a:p>
          <a:p>
            <a:r>
              <a:rPr lang="en-US" dirty="0"/>
              <a:t>Machine Learning (ML) has been demonstrated to </a:t>
            </a:r>
          </a:p>
          <a:p>
            <a:pPr lvl="1"/>
            <a:r>
              <a:rPr lang="en-US" dirty="0"/>
              <a:t>Be susceptible to adversarial noise [9]</a:t>
            </a:r>
          </a:p>
          <a:p>
            <a:pPr lvl="1"/>
            <a:r>
              <a:rPr lang="en-US" dirty="0"/>
              <a:t>Exhibit undesirable behavior in previously unseen scenarios [10]</a:t>
            </a:r>
          </a:p>
          <a:p>
            <a:pPr lvl="2"/>
            <a:r>
              <a:rPr lang="en-US" dirty="0"/>
              <a:t>i.e., those that are not captured in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B4903-C198-4D19-B6B7-E1E021E0ADE8}"/>
              </a:ext>
            </a:extLst>
          </p:cNvPr>
          <p:cNvSpPr txBox="1"/>
          <p:nvPr/>
        </p:nvSpPr>
        <p:spPr>
          <a:xfrm>
            <a:off x="853511" y="5232400"/>
            <a:ext cx="10484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When deployed in operating contexts involving humans,</a:t>
            </a:r>
          </a:p>
          <a:p>
            <a:pPr algn="ctr"/>
            <a:r>
              <a:rPr lang="en-US" sz="2400" dirty="0">
                <a:highlight>
                  <a:srgbClr val="FFFF00"/>
                </a:highlight>
              </a:rPr>
              <a:t>safety-critical LES(s) must be robust and safe — even when facing uncertainty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9C45F-48FB-7687-B9DF-55A79C62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1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8AB8-796F-083F-83D4-14A96DD7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Visualization: fine-grained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E951-067D-A169-40FE-B33781FE1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group of colorful objects&#10;&#10;Description automatically generated">
            <a:extLst>
              <a:ext uri="{FF2B5EF4-FFF2-40B4-BE49-F238E27FC236}">
                <a16:creationId xmlns:a16="http://schemas.microsoft.com/office/drawing/2014/main" id="{E5A68A26-63B4-E78B-BCE1-A229A709A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30" y="1618039"/>
            <a:ext cx="7348143" cy="49862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CA5F-65BC-176B-6616-32D6A2FF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2044-F2FC-4376-A4F8-89F86CD848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90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D6222-CD15-7B27-FC14-13FE9A50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7A93-D72A-9BED-A34F-1401D8C60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07AC-4BDC-B512-A88C-5138492D0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Datasets (</a:t>
            </a:r>
            <a:r>
              <a:rPr lang="en-US" u="sng"/>
              <a:t>data agnosticism</a:t>
            </a:r>
            <a:r>
              <a:rPr lang="en-US"/>
              <a:t>)</a:t>
            </a:r>
          </a:p>
          <a:p>
            <a:pPr lvl="1"/>
            <a:r>
              <a:rPr lang="en-US"/>
              <a:t>[image] CIFAR10 [39]</a:t>
            </a:r>
          </a:p>
          <a:p>
            <a:pPr lvl="1"/>
            <a:r>
              <a:rPr lang="en-US"/>
              <a:t>[image] German Traffic Sign Recognition Benchmark (GTSRB) [40]</a:t>
            </a:r>
          </a:p>
          <a:p>
            <a:pPr lvl="1"/>
            <a:r>
              <a:rPr lang="en-US"/>
              <a:t>[audio] Google Speech Commands [41]</a:t>
            </a:r>
          </a:p>
          <a:p>
            <a:r>
              <a:rPr lang="en-US"/>
              <a:t>Models (</a:t>
            </a:r>
            <a:r>
              <a:rPr lang="en-US" u="sng"/>
              <a:t>model agnosticism</a:t>
            </a:r>
            <a:r>
              <a:rPr lang="en-US"/>
              <a:t>)</a:t>
            </a:r>
          </a:p>
          <a:p>
            <a:pPr lvl="1"/>
            <a:r>
              <a:rPr lang="en-GB"/>
              <a:t>ResNet-20 [42]</a:t>
            </a:r>
          </a:p>
          <a:p>
            <a:pPr lvl="1"/>
            <a:r>
              <a:rPr lang="en-GB"/>
              <a:t>MobileNet-V2 [43]</a:t>
            </a:r>
          </a:p>
          <a:p>
            <a:pPr lvl="1"/>
            <a:r>
              <a:rPr lang="en-GB"/>
              <a:t>AST (transformer-based) [44]</a:t>
            </a:r>
          </a:p>
          <a:p>
            <a:r>
              <a:rPr lang="en-GB"/>
              <a:t>Applications (</a:t>
            </a:r>
            <a:r>
              <a:rPr lang="en-GB" u="sng"/>
              <a:t>domain agnosticism</a:t>
            </a:r>
            <a:r>
              <a:rPr lang="en-GB"/>
              <a:t>)</a:t>
            </a:r>
          </a:p>
          <a:p>
            <a:pPr lvl="1"/>
            <a:r>
              <a:rPr lang="en-GB"/>
              <a:t>Commonly used image benchmark</a:t>
            </a:r>
          </a:p>
          <a:p>
            <a:pPr lvl="1"/>
            <a:r>
              <a:rPr lang="en-GB"/>
              <a:t>Autonomous driving</a:t>
            </a:r>
          </a:p>
          <a:p>
            <a:pPr lvl="1"/>
            <a:r>
              <a:rPr lang="en-GB"/>
              <a:t>Audio</a:t>
            </a:r>
          </a:p>
          <a:p>
            <a:pPr lvl="1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CF1D1-40A1-96B8-A22C-2F1503DA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54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A10DE-4E26-64C6-17D9-93C3B397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95" y="1462699"/>
            <a:ext cx="6906589" cy="29912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8EDB97-AF86-0356-CAEE-9932D6C50C61}"/>
              </a:ext>
            </a:extLst>
          </p:cNvPr>
          <p:cNvSpPr/>
          <p:nvPr/>
        </p:nvSpPr>
        <p:spPr>
          <a:xfrm>
            <a:off x="8186835" y="4127470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79E14-D67B-565C-F4DE-0721DC72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C33C-94AF-AF20-A5AF-B1D7C1192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Diversity in (incorrect) labels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Diversity for each category</a:t>
            </a:r>
          </a:p>
          <a:p>
            <a:pPr lvl="1"/>
            <a:r>
              <a:rPr lang="en-US"/>
              <a:t>Each number represents an</a:t>
            </a:r>
          </a:p>
          <a:p>
            <a:pPr marL="457200" lvl="1" indent="0">
              <a:buNone/>
            </a:pPr>
            <a:r>
              <a:rPr lang="en-US"/>
              <a:t>	adversarial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F11EA4-AA42-3A9E-0395-CE8CED20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44" y="5005440"/>
            <a:ext cx="6365648" cy="1092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8B1AB4-F605-1D85-2CBE-2B28D82FE32F}"/>
                  </a:ext>
                </a:extLst>
              </p14:cNvPr>
              <p14:cNvContentPartPr/>
              <p14:nvPr/>
            </p14:nvContentPartPr>
            <p14:xfrm>
              <a:off x="9201150" y="5315284"/>
              <a:ext cx="255270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8B1AB4-F605-1D85-2CBE-2B28D82FE3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2150" y="5306284"/>
                <a:ext cx="25703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3312AF-34DA-4089-A8CE-7521BFE4C602}"/>
                  </a:ext>
                </a:extLst>
              </p14:cNvPr>
              <p14:cNvContentPartPr/>
              <p14:nvPr/>
            </p14:nvContentPartPr>
            <p14:xfrm>
              <a:off x="9201150" y="5551540"/>
              <a:ext cx="25527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3312AF-34DA-4089-A8CE-7521BFE4C6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2150" y="5542540"/>
                <a:ext cx="25703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3A1135-0CD6-784D-4174-672A801C1EDA}"/>
              </a:ext>
            </a:extLst>
          </p:cNvPr>
          <p:cNvSpPr/>
          <p:nvPr/>
        </p:nvSpPr>
        <p:spPr>
          <a:xfrm>
            <a:off x="8035249" y="2656886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Horse: 92.1%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E1FDD-A360-2314-0BE3-2AE403C8946D}"/>
              </a:ext>
            </a:extLst>
          </p:cNvPr>
          <p:cNvSpPr/>
          <p:nvPr/>
        </p:nvSpPr>
        <p:spPr>
          <a:xfrm>
            <a:off x="5600644" y="4132424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Deer: 99.4%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9FB66E-07ED-4A34-12EF-887796E6A186}"/>
              </a:ext>
            </a:extLst>
          </p:cNvPr>
          <p:cNvSpPr/>
          <p:nvPr/>
        </p:nvSpPr>
        <p:spPr>
          <a:xfrm>
            <a:off x="7250249" y="4134971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Cat: 99.6%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15A86-3428-F2C5-4E60-FFEDF5BF017B}"/>
              </a:ext>
            </a:extLst>
          </p:cNvPr>
          <p:cNvSpPr/>
          <p:nvPr/>
        </p:nvSpPr>
        <p:spPr>
          <a:xfrm>
            <a:off x="8843528" y="4139841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Plane: 66.7%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E1B9F-A557-D8AC-E54A-32E1AC75F58D}"/>
              </a:ext>
            </a:extLst>
          </p:cNvPr>
          <p:cNvSpPr/>
          <p:nvPr/>
        </p:nvSpPr>
        <p:spPr>
          <a:xfrm>
            <a:off x="10477500" y="4142493"/>
            <a:ext cx="977279" cy="3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Dog: 82.1%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89B088-3271-12E5-35E7-E8C8C002786E}"/>
              </a:ext>
            </a:extLst>
          </p:cNvPr>
          <p:cNvSpPr/>
          <p:nvPr/>
        </p:nvSpPr>
        <p:spPr>
          <a:xfrm>
            <a:off x="5511799" y="5142337"/>
            <a:ext cx="685802" cy="210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Label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C710C-8C64-905B-7949-D70EF1B0DBA3}"/>
              </a:ext>
            </a:extLst>
          </p:cNvPr>
          <p:cNvSpPr/>
          <p:nvPr/>
        </p:nvSpPr>
        <p:spPr>
          <a:xfrm>
            <a:off x="5511800" y="5353023"/>
            <a:ext cx="685801" cy="210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Label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16E4BA-BFA6-5E3E-46B5-37B46AC7047F}"/>
              </a:ext>
            </a:extLst>
          </p:cNvPr>
          <p:cNvSpPr/>
          <p:nvPr/>
        </p:nvSpPr>
        <p:spPr>
          <a:xfrm>
            <a:off x="5511800" y="5583093"/>
            <a:ext cx="685801" cy="210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Label 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8231D6-0C72-D0BE-F8CF-DFDE532B6714}"/>
              </a:ext>
            </a:extLst>
          </p:cNvPr>
          <p:cNvSpPr/>
          <p:nvPr/>
        </p:nvSpPr>
        <p:spPr>
          <a:xfrm>
            <a:off x="5511799" y="5793779"/>
            <a:ext cx="685802" cy="210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Label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05E4-AB9B-8B11-8EA1-7C7EDF62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016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542-536A-044C-40F7-81D6A5B2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Domain: Audio Adversarial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81491-7F42-7C69-2DE7-DA685FEE0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656F5-8419-A772-D23D-09A63CBE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27" y="2738245"/>
            <a:ext cx="10555173" cy="2753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05925-D42D-6F1D-0CAA-2CBE449B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029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56D4-A965-3E0E-CAA5-589735AB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 adversarial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7D71C-694D-D2BF-1145-759E441D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82" y="1943755"/>
            <a:ext cx="8896350" cy="42332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BF0FC-471F-44A3-CCF7-C47DE020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683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D4CE-2788-6070-B333-7516CCD5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Expound summary and contributions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C2C2-68D1-C07E-4C06-58DE0EE0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and impact on community</a:t>
            </a:r>
          </a:p>
          <a:p>
            <a:pPr lvl="1"/>
            <a:r>
              <a:rPr lang="en-US"/>
              <a:t>First work to show </a:t>
            </a:r>
            <a:r>
              <a:rPr lang="en-US" i="1"/>
              <a:t>exploration and exploitation</a:t>
            </a:r>
            <a:r>
              <a:rPr lang="en-US"/>
              <a:t> use of novelty search in search-based testing of AI-based systems</a:t>
            </a:r>
          </a:p>
          <a:p>
            <a:pPr lvl="1"/>
            <a:r>
              <a:rPr lang="en-US"/>
              <a:t>Identification of categories and diversity within categories</a:t>
            </a:r>
          </a:p>
          <a:p>
            <a:r>
              <a:rPr lang="en-US"/>
              <a:t>Technical</a:t>
            </a:r>
          </a:p>
          <a:p>
            <a:pPr lvl="1"/>
            <a:r>
              <a:rPr lang="en-US"/>
              <a:t>Black-box approach to generate </a:t>
            </a:r>
            <a:r>
              <a:rPr lang="en-US" i="1"/>
              <a:t>diverse</a:t>
            </a:r>
            <a:r>
              <a:rPr lang="en-US"/>
              <a:t> adversarial examples</a:t>
            </a:r>
          </a:p>
          <a:p>
            <a:pPr lvl="1"/>
            <a:r>
              <a:rPr lang="en-US"/>
              <a:t>No restriction on the type of data and ML algorithm used</a:t>
            </a:r>
          </a:p>
        </p:txBody>
      </p:sp>
      <p:pic>
        <p:nvPicPr>
          <p:cNvPr id="4" name="Picture 3" descr="A red line in a black background&#10;&#10;AI-generated content may be incorrect.">
            <a:extLst>
              <a:ext uri="{FF2B5EF4-FFF2-40B4-BE49-F238E27FC236}">
                <a16:creationId xmlns:a16="http://schemas.microsoft.com/office/drawing/2014/main" id="{0A36720A-9D87-CA7C-35CC-C6D693D1E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41" y="5273825"/>
            <a:ext cx="5789346" cy="903138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C4422278-AE83-8C1F-F75F-3C92076FB204}"/>
              </a:ext>
            </a:extLst>
          </p:cNvPr>
          <p:cNvSpPr/>
          <p:nvPr/>
        </p:nvSpPr>
        <p:spPr>
          <a:xfrm>
            <a:off x="2249713" y="5491119"/>
            <a:ext cx="493486" cy="449943"/>
          </a:xfrm>
          <a:prstGeom prst="star5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F734FD-FF7B-0B35-2B5A-9F7B22B4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4660312"/>
            <a:ext cx="3059553" cy="20417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294A-7FFF-2472-9102-66A71F45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174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8381-975F-0414-7805-D031CAEE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982A3-467D-6426-A4AB-81BA6E57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SavviDriver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8AD27-CB64-4283-368D-B3B2D3232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83537"/>
          </a:xfrm>
        </p:spPr>
        <p:txBody>
          <a:bodyPr>
            <a:noAutofit/>
          </a:bodyPr>
          <a:lstStyle/>
          <a:p>
            <a:r>
              <a:rPr lang="en-US" sz="1800"/>
              <a:t>[18] </a:t>
            </a:r>
            <a:r>
              <a:rPr lang="en-US" sz="1800" b="1"/>
              <a:t>Kenneth H Chan</a:t>
            </a:r>
            <a:r>
              <a:rPr lang="en-US" sz="1800"/>
              <a:t>, Sol Zilberman, Nick Polanco, Joshua E Siegel, and B.H.C. Cheng. SafeDriveRL: Combining non-cooperative game theory with reinforcement learning to explore and mitigate human-based uncertainty for autonomous vehicles. In Proceedings of the 19th </a:t>
            </a:r>
            <a:r>
              <a:rPr lang="en-US" sz="1800" i="1"/>
              <a:t>International Symposium on Software Engineering for Adaptive and Self-Managing Systems</a:t>
            </a:r>
            <a:r>
              <a:rPr lang="en-US" sz="1800"/>
              <a:t>, pages 214–220, 2024</a:t>
            </a:r>
            <a:endParaRPr lang="en-US" sz="1800" b="1"/>
          </a:p>
          <a:p>
            <a:r>
              <a:rPr lang="en-US" sz="1800"/>
              <a:t>[19] </a:t>
            </a:r>
            <a:r>
              <a:rPr lang="en-US" sz="1800" b="1"/>
              <a:t>Kenneth H Chan</a:t>
            </a:r>
            <a:r>
              <a:rPr lang="en-US" sz="1800"/>
              <a:t>, Sol Zilberman, and B.H.C. Cheng. </a:t>
            </a:r>
            <a:r>
              <a:rPr lang="en-US" sz="1800" err="1"/>
              <a:t>SavviDriver</a:t>
            </a:r>
            <a:r>
              <a:rPr lang="en-US" sz="1800"/>
              <a:t>: Model-based framework for game-based testing of autonomous vehicles in diverse multi-agent traffic scenarios. </a:t>
            </a:r>
            <a:r>
              <a:rPr lang="en-US" sz="1800" i="1"/>
              <a:t>Software and Systems Modeling</a:t>
            </a:r>
            <a:r>
              <a:rPr lang="en-US" sz="1800"/>
              <a:t>, 2025. (</a:t>
            </a:r>
            <a:r>
              <a:rPr lang="en-US" sz="1800" b="1"/>
              <a:t>In press</a:t>
            </a:r>
            <a:r>
              <a:rPr lang="en-US" sz="1800"/>
              <a:t>)</a:t>
            </a:r>
          </a:p>
        </p:txBody>
      </p:sp>
      <p:pic>
        <p:nvPicPr>
          <p:cNvPr id="6" name="Picture 5" descr="A diagram of a different difference&#10;&#10;AI-generated content may be incorrect.">
            <a:extLst>
              <a:ext uri="{FF2B5EF4-FFF2-40B4-BE49-F238E27FC236}">
                <a16:creationId xmlns:a16="http://schemas.microsoft.com/office/drawing/2014/main" id="{50DCAB6F-F5F4-B246-5B03-4496800CA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548640"/>
            <a:ext cx="1874520" cy="19773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D9D25-78F7-17B1-6AF0-8B4BF2EA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301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DB6C2-70A3-E95B-8B1B-81E81A9F5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DBC93-46E5-086D-D1C3-1F94596A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06682F-8E97-A16E-E057-1A1762BA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/>
              <a:t>Asset to be protected</a:t>
            </a:r>
            <a:r>
              <a:rPr lang="en-US"/>
              <a:t>: LES</a:t>
            </a:r>
          </a:p>
          <a:p>
            <a:pPr lvl="1"/>
            <a:r>
              <a:rPr lang="en-US"/>
              <a:t>The behavior of the AV as a whole, which uses one or more LEC(s)</a:t>
            </a:r>
          </a:p>
          <a:p>
            <a:r>
              <a:rPr lang="en-US" u="sng"/>
              <a:t>Threat</a:t>
            </a:r>
            <a:r>
              <a:rPr lang="en-US"/>
              <a:t>: incidental human-based exploitative uncertainty</a:t>
            </a:r>
          </a:p>
          <a:p>
            <a:r>
              <a:rPr lang="en-GB" u="sng"/>
              <a:t>Type of data generated</a:t>
            </a:r>
            <a:r>
              <a:rPr lang="en-GB"/>
              <a:t>: Single type of failure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253CCE-D738-17F2-C2FE-ECB080D8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3906249"/>
            <a:ext cx="4801372" cy="25866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C45C1D-4757-CE9B-EF1C-655B7D17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68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6CAE-D8E2-DBDE-14D9-8F61EBD0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624B0-0EA2-567F-9A5B-C73DECCA1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AVs must deliver safe behavior in addition to satisfying functional requirements</a:t>
            </a:r>
          </a:p>
          <a:p>
            <a:r>
              <a:rPr lang="en-US"/>
              <a:t>The use of black-box ML components raises concerns regarding their ability to handle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ED167-A7D8-57FF-1212-3739319BCE52}"/>
              </a:ext>
            </a:extLst>
          </p:cNvPr>
          <p:cNvSpPr txBox="1"/>
          <p:nvPr/>
        </p:nvSpPr>
        <p:spPr>
          <a:xfrm>
            <a:off x="747411" y="4569527"/>
            <a:ext cx="4347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highlight>
                  <a:srgbClr val="FFFF00"/>
                </a:highlight>
              </a:rPr>
              <a:t>Humans in the operating context contributes as a source of epistemic uncertainty</a:t>
            </a:r>
          </a:p>
        </p:txBody>
      </p:sp>
      <p:pic>
        <p:nvPicPr>
          <p:cNvPr id="5" name="Picture 4" descr="A car driving on a road&#10;&#10;AI-generated content may be incorrect.">
            <a:extLst>
              <a:ext uri="{FF2B5EF4-FFF2-40B4-BE49-F238E27FC236}">
                <a16:creationId xmlns:a16="http://schemas.microsoft.com/office/drawing/2014/main" id="{6064FBDB-75BB-BED1-2E80-FE31C5FC0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57" y="3686174"/>
            <a:ext cx="5274732" cy="29670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5730F-8EC9-7780-8DDE-577C877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3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F3CF-C0D5-6AC2-9738-E7660063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Game-based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79C4C-45C7-B72E-FD5B-891213AC5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Model agents in the traffic scenario as a game [45]</a:t>
            </a:r>
          </a:p>
          <a:p>
            <a:r>
              <a:rPr lang="en-US"/>
              <a:t>Each agent has some objective (functional and non-functional)</a:t>
            </a:r>
          </a:p>
          <a:p>
            <a:r>
              <a:rPr lang="en-US"/>
              <a:t>Solve the game to discover types of strategies they may use</a:t>
            </a:r>
          </a:p>
        </p:txBody>
      </p:sp>
      <p:pic>
        <p:nvPicPr>
          <p:cNvPr id="4" name="Picture 3" descr="A car on a road&#10;&#10;AI-generated content may be incorrect.">
            <a:extLst>
              <a:ext uri="{FF2B5EF4-FFF2-40B4-BE49-F238E27FC236}">
                <a16:creationId xmlns:a16="http://schemas.microsoft.com/office/drawing/2014/main" id="{111C89E6-5345-C1B7-C3A6-424F47F2B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9" y="4322714"/>
            <a:ext cx="7662421" cy="121426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94E5F-3062-5AFE-7AA2-B81EB01EB6DC}"/>
              </a:ext>
            </a:extLst>
          </p:cNvPr>
          <p:cNvSpPr/>
          <p:nvPr/>
        </p:nvSpPr>
        <p:spPr>
          <a:xfrm>
            <a:off x="1587498" y="5969000"/>
            <a:ext cx="2203451" cy="803275"/>
          </a:xfrm>
          <a:prstGeom prst="wedgeRoundRectCallout">
            <a:avLst>
              <a:gd name="adj1" fmla="val 70583"/>
              <a:gd name="adj2" fmla="val -117951"/>
              <a:gd name="adj3" fmla="val 1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Ego vehicle (AV under study)</a:t>
            </a:r>
            <a:endParaRPr lang="en-GB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1D92073-4961-CBC7-7FB7-8594213AFB81}"/>
              </a:ext>
            </a:extLst>
          </p:cNvPr>
          <p:cNvSpPr/>
          <p:nvPr/>
        </p:nvSpPr>
        <p:spPr>
          <a:xfrm>
            <a:off x="5867400" y="3727402"/>
            <a:ext cx="3479800" cy="774748"/>
          </a:xfrm>
          <a:prstGeom prst="wedgeRoundRectCallout">
            <a:avLst>
              <a:gd name="adj1" fmla="val -69979"/>
              <a:gd name="adj2" fmla="val 63764"/>
              <a:gd name="adj3" fmla="val 166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Non-ego vehicle</a:t>
            </a:r>
          </a:p>
          <a:p>
            <a:pPr algn="ctr"/>
            <a:r>
              <a:rPr lang="en-US"/>
              <a:t>Our objective: train this player</a:t>
            </a:r>
            <a:endParaRPr lang="en-GB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6DFADA5C-FA2B-6A7E-39D7-EBBB5B27C014}"/>
              </a:ext>
            </a:extLst>
          </p:cNvPr>
          <p:cNvSpPr/>
          <p:nvPr/>
        </p:nvSpPr>
        <p:spPr>
          <a:xfrm>
            <a:off x="1270000" y="3327400"/>
            <a:ext cx="2387600" cy="995314"/>
          </a:xfrm>
          <a:prstGeom prst="cloudCallout">
            <a:avLst>
              <a:gd name="adj1" fmla="val 90579"/>
              <a:gd name="adj2" fmla="val 90571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 will I do next?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B2C936-105D-2A37-816B-834EFC5B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50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29A66-853B-E5F5-28C8-D58EE9FA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0142-07FE-4B23-76BB-836DE13D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Exploitative Uncertainty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7480-6F88-E45D-233A-88AD62AC5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dissertation proposal focuses on a specific type of uncertainty:</a:t>
            </a:r>
            <a:r>
              <a:rPr lang="en-GB"/>
              <a:t> </a:t>
            </a:r>
            <a:r>
              <a:rPr lang="en-GB" b="1"/>
              <a:t>Human-based Exploitative Uncertainty</a:t>
            </a:r>
          </a:p>
          <a:p>
            <a:r>
              <a:rPr lang="en-GB" b="1"/>
              <a:t>Uncertainty</a:t>
            </a:r>
            <a:r>
              <a:rPr lang="en-GB"/>
              <a:t>: Incomplete data</a:t>
            </a:r>
          </a:p>
          <a:p>
            <a:r>
              <a:rPr lang="en-GB" b="1"/>
              <a:t>Human-based</a:t>
            </a:r>
            <a:r>
              <a:rPr lang="en-GB"/>
              <a:t>: Originating from humans in the environment</a:t>
            </a:r>
          </a:p>
          <a:p>
            <a:r>
              <a:rPr lang="en-GB" b="1"/>
              <a:t>Exploitative</a:t>
            </a:r>
            <a:r>
              <a:rPr lang="en-GB"/>
              <a:t>: Human intentions that take advantage of one or more conditions of the AI-based system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9EDF03-3239-4682-42C4-69D2B87584C5}"/>
              </a:ext>
            </a:extLst>
          </p:cNvPr>
          <p:cNvCxnSpPr/>
          <p:nvPr/>
        </p:nvCxnSpPr>
        <p:spPr>
          <a:xfrm>
            <a:off x="7453313" y="2643188"/>
            <a:ext cx="18288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D806FE-5186-C5DE-0FBB-4DEB78CE2FE3}"/>
              </a:ext>
            </a:extLst>
          </p:cNvPr>
          <p:cNvCxnSpPr/>
          <p:nvPr/>
        </p:nvCxnSpPr>
        <p:spPr>
          <a:xfrm>
            <a:off x="1185863" y="3157538"/>
            <a:ext cx="18288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988FB-6C70-D4F4-A28A-8D44A1407A5C}"/>
              </a:ext>
            </a:extLst>
          </p:cNvPr>
          <p:cNvCxnSpPr>
            <a:cxnSpLocks/>
          </p:cNvCxnSpPr>
          <p:nvPr/>
        </p:nvCxnSpPr>
        <p:spPr>
          <a:xfrm>
            <a:off x="3100388" y="2643188"/>
            <a:ext cx="22288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96651A-EED8-484D-EFE8-A443DBF4B4E9}"/>
              </a:ext>
            </a:extLst>
          </p:cNvPr>
          <p:cNvCxnSpPr>
            <a:cxnSpLocks/>
          </p:cNvCxnSpPr>
          <p:nvPr/>
        </p:nvCxnSpPr>
        <p:spPr>
          <a:xfrm>
            <a:off x="1204913" y="3633788"/>
            <a:ext cx="21812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E926A8-D465-BC8B-2C9E-C0CCBFE538D2}"/>
              </a:ext>
            </a:extLst>
          </p:cNvPr>
          <p:cNvCxnSpPr/>
          <p:nvPr/>
        </p:nvCxnSpPr>
        <p:spPr>
          <a:xfrm>
            <a:off x="5491163" y="2643188"/>
            <a:ext cx="18288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448577-9E2C-9DDA-3485-D910B10F3AAC}"/>
              </a:ext>
            </a:extLst>
          </p:cNvPr>
          <p:cNvCxnSpPr/>
          <p:nvPr/>
        </p:nvCxnSpPr>
        <p:spPr>
          <a:xfrm>
            <a:off x="1223963" y="4148138"/>
            <a:ext cx="18288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5362BB-22B2-3031-1482-7C4876C0B4E6}"/>
                  </a:ext>
                </a:extLst>
              </p14:cNvPr>
              <p14:cNvContentPartPr/>
              <p14:nvPr/>
            </p14:nvContentPartPr>
            <p14:xfrm>
              <a:off x="3171375" y="2406870"/>
              <a:ext cx="21441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5362BB-22B2-3031-1482-7C4876C0B4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1360" y="2226870"/>
                <a:ext cx="232383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47D7559-96B7-45A1-8D76-D2E16AA47CAD}"/>
                  </a:ext>
                </a:extLst>
              </p14:cNvPr>
              <p14:cNvContentPartPr/>
              <p14:nvPr/>
            </p14:nvContentPartPr>
            <p14:xfrm>
              <a:off x="1256895" y="3416670"/>
              <a:ext cx="212904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47D7559-96B7-45A1-8D76-D2E16AA47C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6895" y="3236670"/>
                <a:ext cx="2308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D66D99-702A-C3E4-BA27-C05C76F80162}"/>
                  </a:ext>
                </a:extLst>
              </p14:cNvPr>
              <p14:cNvContentPartPr/>
              <p14:nvPr/>
            </p14:nvContentPartPr>
            <p14:xfrm>
              <a:off x="1256895" y="2911950"/>
              <a:ext cx="172404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D66D99-702A-C3E4-BA27-C05C76F801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6876" y="2731950"/>
                <a:ext cx="1903718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A4A7A25-7414-0B70-D98A-52AED67DD3CB}"/>
                  </a:ext>
                </a:extLst>
              </p14:cNvPr>
              <p14:cNvContentPartPr/>
              <p14:nvPr/>
            </p14:nvContentPartPr>
            <p14:xfrm>
              <a:off x="7514775" y="2425950"/>
              <a:ext cx="174384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A4A7A25-7414-0B70-D98A-52AED67DD3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24775" y="2245950"/>
                <a:ext cx="19234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3BD103B-6DC7-81D3-518F-212711F8B43F}"/>
                  </a:ext>
                </a:extLst>
              </p14:cNvPr>
              <p14:cNvContentPartPr/>
              <p14:nvPr/>
            </p14:nvContentPartPr>
            <p14:xfrm>
              <a:off x="5542335" y="2425950"/>
              <a:ext cx="171432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3BD103B-6DC7-81D3-518F-212711F8B4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52335" y="2245950"/>
                <a:ext cx="1893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18FE12C-EE32-18CF-C8FE-C3165B0B8A50}"/>
                  </a:ext>
                </a:extLst>
              </p14:cNvPr>
              <p14:cNvContentPartPr/>
              <p14:nvPr/>
            </p14:nvContentPartPr>
            <p14:xfrm>
              <a:off x="1266255" y="3931110"/>
              <a:ext cx="170604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18FE12C-EE32-18CF-C8FE-C3165B0B8A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6255" y="3751110"/>
                <a:ext cx="188568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A red line in a black background&#10;&#10;AI-generated content may be incorrect.">
            <a:extLst>
              <a:ext uri="{FF2B5EF4-FFF2-40B4-BE49-F238E27FC236}">
                <a16:creationId xmlns:a16="http://schemas.microsoft.com/office/drawing/2014/main" id="{1D5A22A7-1685-A77E-D120-F66D618FD8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83" y="5148726"/>
            <a:ext cx="8497167" cy="132555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456D9A-514A-8875-B426-A3D9F1F5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49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D646-D942-177C-C986-1D24A6C4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E9317-21B2-DFAF-877A-811733459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Assumes either full cooperative setup [46] or malicious intentions [47, 48]</a:t>
            </a:r>
          </a:p>
          <a:p>
            <a:endParaRPr lang="en-US"/>
          </a:p>
          <a:p>
            <a:r>
              <a:rPr lang="en-US"/>
              <a:t>Does not capture how humans drive on the road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29DF3-E4B4-EC5D-33F5-355B448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159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9C31-2E39-6D81-6716-931841E5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FE70-B27C-431E-258C-1C6BA1FC7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observe that humans on the road:</a:t>
            </a:r>
          </a:p>
          <a:p>
            <a:pPr lvl="1"/>
            <a:r>
              <a:rPr lang="en-US"/>
              <a:t>cannot communicate with AVs</a:t>
            </a:r>
          </a:p>
          <a:p>
            <a:pPr lvl="1"/>
            <a:r>
              <a:rPr lang="en-US"/>
              <a:t>focus only on their individual objectives</a:t>
            </a:r>
          </a:p>
          <a:p>
            <a:pPr lvl="1"/>
            <a:r>
              <a:rPr lang="en-US"/>
              <a:t>(typically) do not explicitly exhibit adversarial behaviors</a:t>
            </a:r>
          </a:p>
          <a:p>
            <a:pPr lvl="1"/>
            <a:r>
              <a:rPr lang="en-US"/>
              <a:t>are not aware of objectives of other vehicles</a:t>
            </a:r>
          </a:p>
          <a:p>
            <a:r>
              <a:rPr lang="en-US"/>
              <a:t>As such, a non-cooperative game theory setup best captures the relationship between humans and AV for testing</a:t>
            </a:r>
          </a:p>
          <a:p>
            <a:pPr lvl="1"/>
            <a:r>
              <a:rPr lang="en-US"/>
              <a:t>Players focus on their own reward</a:t>
            </a:r>
          </a:p>
          <a:p>
            <a:pPr lvl="1"/>
            <a:r>
              <a:rPr lang="en-US"/>
              <a:t>Their actions may have an unseen or undesirable effects on other players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D0BC3-CBF5-3A92-B115-356BFC50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2685-CA27-E71C-3F9B-FC175B63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2CD79-D101-E0B8-C224-B3C09260C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RL [49] is used to operationally realize agents in game-based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B07FC-6469-4BBF-2CA8-89082A93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2555"/>
            <a:ext cx="4801270" cy="3543795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95827D7-EB9A-170C-DA15-E1C0F07D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3011486"/>
            <a:ext cx="4572000" cy="2524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5918F-B270-9944-AFCD-D70306BB0A1F}"/>
              </a:ext>
            </a:extLst>
          </p:cNvPr>
          <p:cNvSpPr txBox="1"/>
          <p:nvPr/>
        </p:nvSpPr>
        <p:spPr>
          <a:xfrm>
            <a:off x="5981700" y="5851308"/>
            <a:ext cx="586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Cite: </a:t>
            </a:r>
            <a:r>
              <a:rPr lang="en-US">
                <a:hlinkClick r:id="rId4"/>
              </a:rPr>
              <a:t>https://medium.com/xrpractices/</a:t>
            </a:r>
            <a:endParaRPr lang="en-US"/>
          </a:p>
          <a:p>
            <a:r>
              <a:rPr lang="en-US"/>
              <a:t>autonomous-car-parking-using-ml-agents-d780a366fe46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CECB7-6889-CEDF-A0E9-DD5C64CE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307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7BF9-D579-848D-26C5-BA4C060D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Top-down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9496-097C-284B-B9F5-91FA7D77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Define the </a:t>
            </a:r>
            <a:r>
              <a:rPr lang="en-US" i="1"/>
              <a:t>functional</a:t>
            </a:r>
            <a:r>
              <a:rPr lang="en-US"/>
              <a:t> objectives of the human</a:t>
            </a:r>
          </a:p>
          <a:p>
            <a:pPr lvl="1"/>
            <a:r>
              <a:rPr lang="en-US"/>
              <a:t>What the non-ego vehicle should do</a:t>
            </a:r>
          </a:p>
          <a:p>
            <a:r>
              <a:rPr lang="en-US"/>
              <a:t>Define the </a:t>
            </a:r>
            <a:r>
              <a:rPr lang="en-US" i="1"/>
              <a:t>non-functional</a:t>
            </a:r>
            <a:r>
              <a:rPr lang="en-US"/>
              <a:t> objective of the human</a:t>
            </a:r>
          </a:p>
          <a:p>
            <a:pPr lvl="1"/>
            <a:r>
              <a:rPr lang="en-US"/>
              <a:t>How the non-ego vehicle will achieve the functional objective</a:t>
            </a:r>
          </a:p>
          <a:p>
            <a:endParaRPr lang="en-US"/>
          </a:p>
          <a:p>
            <a:r>
              <a:rPr lang="en-US"/>
              <a:t>Use game-based testing to discover test cases that satisfy the objectives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EE14E-6346-F502-D59E-AE67D0A0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9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665B-2BEC-3242-9859-0E8EFA41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RL reward (for an aggressive vehicle)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D73FD-F8A9-9927-B580-4F666559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188"/>
            <a:ext cx="10515600" cy="4351338"/>
          </a:xfrm>
        </p:spPr>
        <p:txBody>
          <a:bodyPr/>
          <a:lstStyle/>
          <a:p>
            <a:r>
              <a:rPr lang="en-US"/>
              <a:t>Functional</a:t>
            </a:r>
          </a:p>
          <a:p>
            <a:pPr lvl="1"/>
            <a:r>
              <a:rPr lang="en-US"/>
              <a:t>Reach the destination </a:t>
            </a:r>
          </a:p>
          <a:p>
            <a:pPr lvl="1"/>
            <a:r>
              <a:rPr lang="en-US"/>
              <a:t>Maintain distance to nearby objects</a:t>
            </a:r>
            <a:endParaRPr lang="en-US">
              <a:solidFill>
                <a:srgbClr val="7030A0"/>
              </a:solidFill>
            </a:endParaRPr>
          </a:p>
          <a:p>
            <a:pPr lvl="1"/>
            <a:r>
              <a:rPr lang="en-US"/>
              <a:t>Minimize travel time</a:t>
            </a:r>
            <a:endParaRPr lang="en-US">
              <a:solidFill>
                <a:srgbClr val="7030A0"/>
              </a:solidFill>
            </a:endParaRPr>
          </a:p>
          <a:p>
            <a:r>
              <a:rPr lang="en-US"/>
              <a:t>Non-functional (aggressive)</a:t>
            </a:r>
          </a:p>
          <a:p>
            <a:pPr lvl="1"/>
            <a:r>
              <a:rPr lang="en-US"/>
              <a:t>Can go above speed limit</a:t>
            </a:r>
            <a:endParaRPr lang="en-US">
              <a:solidFill>
                <a:srgbClr val="7030A0"/>
              </a:solidFill>
            </a:endParaRPr>
          </a:p>
          <a:p>
            <a:pPr lvl="1"/>
            <a:r>
              <a:rPr lang="en-US"/>
              <a:t>Can be closer to other vehicles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D908E-73EF-EBEE-DDAB-02DA3015E0EC}"/>
              </a:ext>
            </a:extLst>
          </p:cNvPr>
          <p:cNvSpPr txBox="1"/>
          <p:nvPr/>
        </p:nvSpPr>
        <p:spPr>
          <a:xfrm>
            <a:off x="6410325" y="2170867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target) close to 0 ]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9167B-D465-77C4-3A41-2B7B168E7042}"/>
              </a:ext>
            </a:extLst>
          </p:cNvPr>
          <p:cNvSpPr txBox="1"/>
          <p:nvPr/>
        </p:nvSpPr>
        <p:spPr>
          <a:xfrm>
            <a:off x="6608973" y="2566717"/>
            <a:ext cx="4208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obj) &gt;= 10 units ]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536C1-7C47-8CD9-F842-D8341A5DDFD2}"/>
              </a:ext>
            </a:extLst>
          </p:cNvPr>
          <p:cNvSpPr txBox="1"/>
          <p:nvPr/>
        </p:nvSpPr>
        <p:spPr>
          <a:xfrm>
            <a:off x="4748213" y="2933729"/>
            <a:ext cx="6088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simulator.getTime</a:t>
            </a:r>
            <a:r>
              <a:rPr lang="en-US" sz="2400">
                <a:solidFill>
                  <a:srgbClr val="7030A0"/>
                </a:solidFill>
              </a:rPr>
              <a:t>() – </a:t>
            </a:r>
            <a:r>
              <a:rPr lang="en-US" sz="2400" err="1">
                <a:solidFill>
                  <a:srgbClr val="7030A0"/>
                </a:solidFill>
              </a:rPr>
              <a:t>simulator.startTime</a:t>
            </a:r>
            <a:r>
              <a:rPr lang="en-US" sz="2400">
                <a:solidFill>
                  <a:srgbClr val="7030A0"/>
                </a:solidFill>
              </a:rPr>
              <a:t>() ]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831D5-F57F-DA0C-A7A0-6213B87B995D}"/>
              </a:ext>
            </a:extLst>
          </p:cNvPr>
          <p:cNvSpPr txBox="1"/>
          <p:nvPr/>
        </p:nvSpPr>
        <p:spPr>
          <a:xfrm>
            <a:off x="5981814" y="3844250"/>
            <a:ext cx="4836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(</a:t>
            </a:r>
            <a:r>
              <a:rPr lang="en-US" sz="2400" err="1">
                <a:solidFill>
                  <a:srgbClr val="7030A0"/>
                </a:solidFill>
              </a:rPr>
              <a:t>current.speed</a:t>
            </a:r>
            <a:r>
              <a:rPr lang="en-US" sz="2400">
                <a:solidFill>
                  <a:srgbClr val="7030A0"/>
                </a:solidFill>
              </a:rPr>
              <a:t> – </a:t>
            </a:r>
            <a:r>
              <a:rPr lang="en-US" sz="2400" err="1">
                <a:solidFill>
                  <a:srgbClr val="7030A0"/>
                </a:solidFill>
              </a:rPr>
              <a:t>speedlimit</a:t>
            </a:r>
            <a:r>
              <a:rPr lang="en-US" sz="2400">
                <a:solidFill>
                  <a:srgbClr val="7030A0"/>
                </a:solidFill>
              </a:rPr>
              <a:t>) &gt;= 5 ]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3C802-E44D-C010-1798-E6FE28CB54A6}"/>
              </a:ext>
            </a:extLst>
          </p:cNvPr>
          <p:cNvSpPr txBox="1"/>
          <p:nvPr/>
        </p:nvSpPr>
        <p:spPr>
          <a:xfrm>
            <a:off x="7042727" y="4225468"/>
            <a:ext cx="3780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obj) &gt;= 5 ]</a:t>
            </a:r>
            <a:endParaRPr lang="en-US" sz="24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C8FC1-3BD0-3D99-BC52-0FFFF469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9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7F48-E2E8-D4A5-E159-1491B004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(merge lane)</a:t>
            </a:r>
            <a:endParaRPr lang="en-GB"/>
          </a:p>
        </p:txBody>
      </p:sp>
      <p:pic>
        <p:nvPicPr>
          <p:cNvPr id="5" name="Content Placeholder 4" descr="A different types of road markings&#10;&#10;AI-generated content may be incorrect.">
            <a:extLst>
              <a:ext uri="{FF2B5EF4-FFF2-40B4-BE49-F238E27FC236}">
                <a16:creationId xmlns:a16="http://schemas.microsoft.com/office/drawing/2014/main" id="{49F72C6F-A384-D7BB-352F-5C2F3AF4D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62" y="2007394"/>
            <a:ext cx="6467475" cy="48506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F42844-3D58-C2D2-E960-1CC10DA4143F}"/>
              </a:ext>
            </a:extLst>
          </p:cNvPr>
          <p:cNvSpPr txBox="1"/>
          <p:nvPr/>
        </p:nvSpPr>
        <p:spPr>
          <a:xfrm>
            <a:off x="3751262" y="2261394"/>
            <a:ext cx="838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DAA20-1F4E-6AB1-2DAD-114EEB21B20C}"/>
              </a:ext>
            </a:extLst>
          </p:cNvPr>
          <p:cNvSpPr txBox="1"/>
          <p:nvPr/>
        </p:nvSpPr>
        <p:spPr>
          <a:xfrm>
            <a:off x="5346698" y="2249488"/>
            <a:ext cx="192564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Uncertainty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E5588-0EC9-1A1B-29A2-6507073AEF8D}"/>
              </a:ext>
            </a:extLst>
          </p:cNvPr>
          <p:cNvSpPr txBox="1"/>
          <p:nvPr/>
        </p:nvSpPr>
        <p:spPr>
          <a:xfrm>
            <a:off x="7469974" y="2261394"/>
            <a:ext cx="192564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Retrained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76FA74-C05F-1915-B812-283D79F86508}"/>
              </a:ext>
            </a:extLst>
          </p:cNvPr>
          <p:cNvSpPr/>
          <p:nvPr/>
        </p:nvSpPr>
        <p:spPr>
          <a:xfrm>
            <a:off x="5168900" y="2108200"/>
            <a:ext cx="4940300" cy="438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C3CCB-53C8-A02C-FA48-769C65E7F4AB}"/>
              </a:ext>
            </a:extLst>
          </p:cNvPr>
          <p:cNvSpPr/>
          <p:nvPr/>
        </p:nvSpPr>
        <p:spPr>
          <a:xfrm>
            <a:off x="7194352" y="2108200"/>
            <a:ext cx="3494286" cy="438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5B2C9-620A-3E6B-79D5-620AF8B0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46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3443-70F4-BAF3-FD0E-0A064DDC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with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644C8-216B-75D9-FE8C-E76F5141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Reward shaping is a messy process</a:t>
            </a:r>
          </a:p>
          <a:p>
            <a:pPr lvl="1"/>
            <a:r>
              <a:rPr lang="en-US"/>
              <a:t>Reward function is a complex mathematical equation in code</a:t>
            </a:r>
          </a:p>
          <a:p>
            <a:pPr lvl="1"/>
            <a:r>
              <a:rPr lang="en-US"/>
              <a:t>Difficult to change</a:t>
            </a:r>
          </a:p>
          <a:p>
            <a:pPr lvl="1"/>
            <a:r>
              <a:rPr lang="en-US"/>
              <a:t>Difficult to interpret</a:t>
            </a:r>
          </a:p>
          <a:p>
            <a:pPr lvl="1"/>
            <a:r>
              <a:rPr lang="en-US"/>
              <a:t>Difficult to add new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D4026-7A63-1D9D-B9D6-4E81F8BA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384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7753-8841-072C-C901-60B4CD87E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E95B-D766-CBAD-817D-A6C84A91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RL reward (for an aggressive vehicle)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FE35F-2680-2A85-A416-B3750174A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188"/>
            <a:ext cx="10515600" cy="4351338"/>
          </a:xfrm>
        </p:spPr>
        <p:txBody>
          <a:bodyPr/>
          <a:lstStyle/>
          <a:p>
            <a:r>
              <a:rPr lang="en-US"/>
              <a:t>Functional</a:t>
            </a:r>
          </a:p>
          <a:p>
            <a:pPr lvl="1"/>
            <a:r>
              <a:rPr lang="en-US"/>
              <a:t>Reach the destination </a:t>
            </a:r>
          </a:p>
          <a:p>
            <a:pPr lvl="1"/>
            <a:r>
              <a:rPr lang="en-US"/>
              <a:t>Maintain distance to nearby objects</a:t>
            </a:r>
            <a:endParaRPr lang="en-US">
              <a:solidFill>
                <a:srgbClr val="7030A0"/>
              </a:solidFill>
            </a:endParaRPr>
          </a:p>
          <a:p>
            <a:pPr lvl="1"/>
            <a:r>
              <a:rPr lang="en-US"/>
              <a:t>Minimize travel time</a:t>
            </a:r>
            <a:endParaRPr lang="en-US">
              <a:solidFill>
                <a:srgbClr val="7030A0"/>
              </a:solidFill>
            </a:endParaRPr>
          </a:p>
          <a:p>
            <a:r>
              <a:rPr lang="en-US"/>
              <a:t>Non-functional (aggressive)</a:t>
            </a:r>
          </a:p>
          <a:p>
            <a:pPr lvl="1"/>
            <a:r>
              <a:rPr lang="en-US"/>
              <a:t>Can go above speed limit</a:t>
            </a:r>
            <a:endParaRPr lang="en-US">
              <a:solidFill>
                <a:srgbClr val="7030A0"/>
              </a:solidFill>
            </a:endParaRPr>
          </a:p>
          <a:p>
            <a:pPr lvl="1"/>
            <a:r>
              <a:rPr lang="en-US"/>
              <a:t>Can be closer to other vehicles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22C2-D223-1979-F58B-02E85FDFB143}"/>
              </a:ext>
            </a:extLst>
          </p:cNvPr>
          <p:cNvSpPr txBox="1"/>
          <p:nvPr/>
        </p:nvSpPr>
        <p:spPr>
          <a:xfrm>
            <a:off x="6429375" y="215224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target) close to 0 ]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7FFB3-77B8-054E-662F-87D6A74432DC}"/>
              </a:ext>
            </a:extLst>
          </p:cNvPr>
          <p:cNvSpPr txBox="1"/>
          <p:nvPr/>
        </p:nvSpPr>
        <p:spPr>
          <a:xfrm>
            <a:off x="6604815" y="2533461"/>
            <a:ext cx="4208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obj) &gt;= 10 units ]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15C2D-8A45-5567-A2E0-08DD0D029C38}"/>
              </a:ext>
            </a:extLst>
          </p:cNvPr>
          <p:cNvSpPr txBox="1"/>
          <p:nvPr/>
        </p:nvSpPr>
        <p:spPr>
          <a:xfrm>
            <a:off x="4748213" y="2933729"/>
            <a:ext cx="6088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simulator.getTime</a:t>
            </a:r>
            <a:r>
              <a:rPr lang="en-US" sz="2400">
                <a:solidFill>
                  <a:srgbClr val="7030A0"/>
                </a:solidFill>
              </a:rPr>
              <a:t>() – </a:t>
            </a:r>
            <a:r>
              <a:rPr lang="en-US" sz="2400" err="1">
                <a:solidFill>
                  <a:srgbClr val="7030A0"/>
                </a:solidFill>
              </a:rPr>
              <a:t>simulator.startTime</a:t>
            </a:r>
            <a:r>
              <a:rPr lang="en-US" sz="2400">
                <a:solidFill>
                  <a:srgbClr val="7030A0"/>
                </a:solidFill>
              </a:rPr>
              <a:t>() ]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0A045-F6E9-506C-FA73-8C64385BD8E1}"/>
              </a:ext>
            </a:extLst>
          </p:cNvPr>
          <p:cNvSpPr txBox="1"/>
          <p:nvPr/>
        </p:nvSpPr>
        <p:spPr>
          <a:xfrm>
            <a:off x="5981814" y="3844250"/>
            <a:ext cx="4836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[ (</a:t>
            </a:r>
            <a:r>
              <a:rPr lang="en-US" sz="2400" err="1">
                <a:solidFill>
                  <a:srgbClr val="7030A0"/>
                </a:solidFill>
              </a:rPr>
              <a:t>current.speed</a:t>
            </a:r>
            <a:r>
              <a:rPr lang="en-US" sz="2400">
                <a:solidFill>
                  <a:srgbClr val="7030A0"/>
                </a:solidFill>
              </a:rPr>
              <a:t> – </a:t>
            </a:r>
            <a:r>
              <a:rPr lang="en-US" sz="2400" err="1">
                <a:solidFill>
                  <a:srgbClr val="7030A0"/>
                </a:solidFill>
              </a:rPr>
              <a:t>speedlimit</a:t>
            </a:r>
            <a:r>
              <a:rPr lang="en-US" sz="2400">
                <a:solidFill>
                  <a:srgbClr val="7030A0"/>
                </a:solidFill>
              </a:rPr>
              <a:t>) &gt;= 5 ]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7F21A-2B16-6E7C-9A2A-25FDB2C232C3}"/>
              </a:ext>
            </a:extLst>
          </p:cNvPr>
          <p:cNvSpPr txBox="1"/>
          <p:nvPr/>
        </p:nvSpPr>
        <p:spPr>
          <a:xfrm>
            <a:off x="7033202" y="4225468"/>
            <a:ext cx="3780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>
                <a:solidFill>
                  <a:srgbClr val="7030A0"/>
                </a:solidFill>
              </a:rPr>
              <a:t>[ </a:t>
            </a:r>
            <a:r>
              <a:rPr lang="en-US" sz="2400" err="1">
                <a:solidFill>
                  <a:srgbClr val="7030A0"/>
                </a:solidFill>
              </a:rPr>
              <a:t>dist</a:t>
            </a:r>
            <a:r>
              <a:rPr lang="en-US" sz="2400">
                <a:solidFill>
                  <a:srgbClr val="7030A0"/>
                </a:solidFill>
              </a:rPr>
              <a:t>(current, obj) &gt;= 5 ]</a:t>
            </a: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766E2-9885-0212-402E-098A84A52733}"/>
              </a:ext>
            </a:extLst>
          </p:cNvPr>
          <p:cNvSpPr txBox="1"/>
          <p:nvPr/>
        </p:nvSpPr>
        <p:spPr>
          <a:xfrm>
            <a:off x="1572985" y="5274068"/>
            <a:ext cx="9846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Black: goals described in natural language</a:t>
            </a:r>
          </a:p>
          <a:p>
            <a:r>
              <a:rPr lang="en-US" sz="2400">
                <a:solidFill>
                  <a:srgbClr val="7030A0"/>
                </a:solidFill>
              </a:rPr>
              <a:t>Purple: corresponding mathematical representation in simulation</a:t>
            </a:r>
            <a:endParaRPr lang="en-GB" sz="2400">
              <a:solidFill>
                <a:srgbClr val="7030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F0D46C9-D346-84DE-395F-064347E3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0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1957-4656-F1FE-17E7-739150A3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shaping (and complexity in code)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2095E-4D9E-BF6C-DD3B-15ED03CE0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C2559-645D-A3D4-2038-A37C66EF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2022534"/>
            <a:ext cx="9915525" cy="42893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10A68-B50B-A52F-EE67-70A08E79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199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C1389-1B19-49F4-BB6A-B8B61141C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584990"/>
            <a:ext cx="8305800" cy="4273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E5609D-8AA5-C73E-262E-97BA35C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Goal-based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9D36-DAE1-E9FE-9104-F0B97EBD4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Flow chart / tree-like structure</a:t>
            </a:r>
          </a:p>
          <a:p>
            <a:r>
              <a:rPr lang="en-US"/>
              <a:t>Root node is the high-level objective</a:t>
            </a:r>
          </a:p>
          <a:p>
            <a:r>
              <a:rPr lang="en-US"/>
              <a:t>Decompose into subobjectives</a:t>
            </a:r>
          </a:p>
          <a:p>
            <a:r>
              <a:rPr lang="en-US"/>
              <a:t>Leaf-level nodes are single </a:t>
            </a:r>
          </a:p>
          <a:p>
            <a:pPr marL="0" indent="0">
              <a:buNone/>
            </a:pPr>
            <a:r>
              <a:rPr lang="en-US"/>
              <a:t>	low-level requirements</a:t>
            </a:r>
          </a:p>
          <a:p>
            <a:pPr lvl="1"/>
            <a:r>
              <a:rPr lang="en-US"/>
              <a:t>Utility functions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76C86-B021-30AE-B34F-C52D3C3F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550" y="5949950"/>
            <a:ext cx="2743200" cy="365125"/>
          </a:xfrm>
        </p:spPr>
        <p:txBody>
          <a:bodyPr/>
          <a:lstStyle/>
          <a:p>
            <a:fld id="{ED6B825A-3984-4222-A86D-10F41CF694B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26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3CBD-F163-940A-6713-06A4D69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Uncertainty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8449-6A3F-C770-F75C-B527F77C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Epistemic uncertainty [11, 12]</a:t>
            </a:r>
          </a:p>
          <a:p>
            <a:pPr lvl="1"/>
            <a:r>
              <a:rPr lang="en-US"/>
              <a:t>Can be reduced by gaining more information</a:t>
            </a:r>
          </a:p>
          <a:p>
            <a:pPr lvl="1"/>
            <a:r>
              <a:rPr lang="en-US"/>
              <a:t>E.g., Driving extra cautiously at a poorly designed intersection </a:t>
            </a:r>
          </a:p>
          <a:p>
            <a:r>
              <a:rPr lang="en-US"/>
              <a:t>Aleatoric uncertainty [11, 12]</a:t>
            </a:r>
          </a:p>
          <a:p>
            <a:pPr lvl="1"/>
            <a:r>
              <a:rPr lang="en-US"/>
              <a:t>Cannot be reduced by any additional sources of information</a:t>
            </a:r>
            <a:r>
              <a:rPr lang="en-GB" baseline="30000"/>
              <a:t>†</a:t>
            </a:r>
          </a:p>
          <a:p>
            <a:pPr lvl="1"/>
            <a:r>
              <a:rPr lang="en-GB"/>
              <a:t>E.g., Noise affecting sensor inputs</a:t>
            </a:r>
          </a:p>
          <a:p>
            <a:pPr marL="457200" lvl="1" indent="0">
              <a:buNone/>
            </a:pPr>
            <a:endParaRPr lang="en-GB" baseline="30000"/>
          </a:p>
          <a:p>
            <a:pPr lvl="1"/>
            <a:endParaRPr lang="en-GB" baseline="30000"/>
          </a:p>
          <a:p>
            <a:pPr lvl="1"/>
            <a:endParaRPr lang="en-GB" baseline="30000"/>
          </a:p>
          <a:p>
            <a:r>
              <a:rPr lang="en-GB" sz="1800" baseline="30000"/>
              <a:t>† </a:t>
            </a:r>
            <a:r>
              <a:rPr lang="en-GB" sz="1800"/>
              <a:t>Without </a:t>
            </a:r>
            <a:r>
              <a:rPr lang="en-GB" sz="1800" i="1"/>
              <a:t>Laplace’s demon</a:t>
            </a:r>
            <a:endParaRPr lang="en-US" baseline="30000"/>
          </a:p>
          <a:p>
            <a:pPr lvl="1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E56A19-C31B-CD68-721F-61679700A843}"/>
                  </a:ext>
                </a:extLst>
              </p14:cNvPr>
              <p14:cNvContentPartPr/>
              <p14:nvPr/>
            </p14:nvContentPartPr>
            <p14:xfrm>
              <a:off x="1127414" y="2246486"/>
              <a:ext cx="4549485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E56A19-C31B-CD68-721F-61679700A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414" y="2237486"/>
                <a:ext cx="4567126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D3F6D-6B8F-A927-8B1A-C583FC1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5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C1389-1B19-49F4-BB6A-B8B61141C4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6" b="3195"/>
          <a:stretch>
            <a:fillRect/>
          </a:stretch>
        </p:blipFill>
        <p:spPr>
          <a:xfrm>
            <a:off x="5724524" y="3948037"/>
            <a:ext cx="6373147" cy="2773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E971E2-14BC-0A35-9E79-BD08B0BC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C3944-D8A0-9F80-CC5A-862C3B527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Goal-based models </a:t>
            </a:r>
            <a:r>
              <a:rPr lang="en-US"/>
              <a:t>to refine to low-level requirements</a:t>
            </a:r>
          </a:p>
          <a:p>
            <a:pPr lvl="1"/>
            <a:r>
              <a:rPr lang="en-US"/>
              <a:t>Flow chart/tree-like structure</a:t>
            </a:r>
          </a:p>
          <a:p>
            <a:pPr lvl="1"/>
            <a:r>
              <a:rPr lang="en-US"/>
              <a:t>Decompose into low-level requirements</a:t>
            </a:r>
          </a:p>
          <a:p>
            <a:r>
              <a:rPr lang="en-US" b="1"/>
              <a:t>Utility function</a:t>
            </a:r>
            <a:r>
              <a:rPr lang="en-US"/>
              <a:t> to assess satisfaction at leaf-levels</a:t>
            </a:r>
          </a:p>
          <a:p>
            <a:r>
              <a:rPr lang="en-US" b="1"/>
              <a:t>Aggregate</a:t>
            </a:r>
            <a:r>
              <a:rPr lang="en-US"/>
              <a:t> the utility functions for reward function</a:t>
            </a:r>
          </a:p>
          <a:p>
            <a:pPr lvl="1"/>
            <a:r>
              <a:rPr lang="en-US"/>
              <a:t>Post-order tree traversal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787DB-C202-6E6A-E29E-0A27A9BA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71675" y="6356350"/>
            <a:ext cx="2743200" cy="365125"/>
          </a:xfrm>
        </p:spPr>
        <p:txBody>
          <a:bodyPr/>
          <a:lstStyle/>
          <a:p>
            <a:fld id="{ED6B825A-3984-4222-A86D-10F41CF694B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71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BB84-D536-170D-77B2-566A94F3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Reusability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27469-AA81-6D6A-7E94-CE847726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96" y="424282"/>
            <a:ext cx="8163754" cy="6068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0396DF-7678-BA7B-3B06-C0196890979C}"/>
              </a:ext>
            </a:extLst>
          </p:cNvPr>
          <p:cNvSpPr txBox="1"/>
          <p:nvPr/>
        </p:nvSpPr>
        <p:spPr>
          <a:xfrm>
            <a:off x="7763070" y="2939143"/>
            <a:ext cx="146490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Component</a:t>
            </a:r>
          </a:p>
          <a:p>
            <a:pPr algn="ctr"/>
            <a:r>
              <a:rPr lang="en-US"/>
              <a:t>Library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5A8FC-37F6-62F2-111C-F55EFB1B9489}"/>
              </a:ext>
            </a:extLst>
          </p:cNvPr>
          <p:cNvSpPr txBox="1"/>
          <p:nvPr/>
        </p:nvSpPr>
        <p:spPr>
          <a:xfrm>
            <a:off x="7357429" y="542537"/>
            <a:ext cx="113809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/>
              <a:t>Aggressive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41CEE-DE9A-723E-5574-E6838C2165F0}"/>
              </a:ext>
            </a:extLst>
          </p:cNvPr>
          <p:cNvSpPr txBox="1"/>
          <p:nvPr/>
        </p:nvSpPr>
        <p:spPr>
          <a:xfrm>
            <a:off x="10406535" y="484570"/>
            <a:ext cx="113809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/>
              <a:t>Distracted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EB3BE-8304-AB4B-7645-6E0F9671D935}"/>
              </a:ext>
            </a:extLst>
          </p:cNvPr>
          <p:cNvSpPr txBox="1"/>
          <p:nvPr/>
        </p:nvSpPr>
        <p:spPr>
          <a:xfrm>
            <a:off x="3826538" y="1027906"/>
            <a:ext cx="1770393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Blue F1: Merge</a:t>
            </a:r>
          </a:p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E2E19-3DB0-4826-17B2-721456EF0F02}"/>
              </a:ext>
            </a:extLst>
          </p:cNvPr>
          <p:cNvSpPr txBox="1"/>
          <p:nvPr/>
        </p:nvSpPr>
        <p:spPr>
          <a:xfrm>
            <a:off x="3916974" y="2854905"/>
            <a:ext cx="1328266" cy="93332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09EF4-E96C-FFA1-24C7-221E1869D80A}"/>
              </a:ext>
            </a:extLst>
          </p:cNvPr>
          <p:cNvSpPr txBox="1"/>
          <p:nvPr/>
        </p:nvSpPr>
        <p:spPr>
          <a:xfrm>
            <a:off x="3786345" y="4817508"/>
            <a:ext cx="1810586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Blue F2: Left Turn</a:t>
            </a:r>
          </a:p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8D6E87-E40C-8151-3FE2-DBFB2210C307}"/>
              </a:ext>
            </a:extLst>
          </p:cNvPr>
          <p:cNvSpPr/>
          <p:nvPr/>
        </p:nvSpPr>
        <p:spPr>
          <a:xfrm>
            <a:off x="3786345" y="4128280"/>
            <a:ext cx="8075030" cy="248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460A25-0826-F686-B42F-26C1B1F5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7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CA6AC-F5DB-FEC5-F565-9924E2D6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78" y="1098550"/>
            <a:ext cx="7826945" cy="575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13B16-946E-8DB6-B936-0892C516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 in </a:t>
            </a:r>
            <a:r>
              <a:rPr lang="en-US" err="1"/>
              <a:t>SavviDriver</a:t>
            </a: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A62938-EF81-BF26-3904-F107816AC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Goal model for the EGO AV</a:t>
            </a:r>
            <a:endParaRPr lang="en-GB"/>
          </a:p>
          <a:p>
            <a:r>
              <a:rPr lang="en-GB"/>
              <a:t>Utility functions are low-level</a:t>
            </a:r>
          </a:p>
          <a:p>
            <a:pPr marL="0" indent="0">
              <a:buNone/>
            </a:pPr>
            <a:r>
              <a:rPr lang="en-GB"/>
              <a:t>	requirements</a:t>
            </a:r>
          </a:p>
          <a:p>
            <a:r>
              <a:rPr lang="en-GB"/>
              <a:t>Traverse tree to form</a:t>
            </a:r>
          </a:p>
          <a:p>
            <a:pPr marL="0" indent="0">
              <a:buNone/>
            </a:pPr>
            <a:r>
              <a:rPr lang="en-GB"/>
              <a:t>	reward function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4FD56E-B074-DBD6-1C24-65B64337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52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18BDD04-5874-A5EE-C004-B01ECC4A0463}"/>
                  </a:ext>
                </a:extLst>
              </p14:cNvPr>
              <p14:cNvContentPartPr/>
              <p14:nvPr/>
            </p14:nvContentPartPr>
            <p14:xfrm rot="20389761" flipH="1">
              <a:off x="7879502" y="2373239"/>
              <a:ext cx="553300" cy="5533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18BDD04-5874-A5EE-C004-B01ECC4A04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0389761" flipH="1">
                <a:off x="7816185" y="2309922"/>
                <a:ext cx="679933" cy="679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E64FA8-25BF-9E90-E40D-68CC665D58F8}"/>
                  </a:ext>
                </a:extLst>
              </p14:cNvPr>
              <p14:cNvContentPartPr/>
              <p14:nvPr/>
            </p14:nvContentPartPr>
            <p14:xfrm rot="20389761" flipH="1">
              <a:off x="7879502" y="2373240"/>
              <a:ext cx="553300" cy="5533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E64FA8-25BF-9E90-E40D-68CC665D58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20389761" flipH="1">
                <a:off x="7853960" y="2347698"/>
                <a:ext cx="603665" cy="6036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414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B2722-EE48-5176-511D-33D1DC57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840" y="1472406"/>
            <a:ext cx="7705160" cy="4946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C03B1-9374-206F-5CB3-8855CF36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(cont.)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C4D23-5583-F937-0762-EBB676A92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/>
          <a:lstStyle/>
          <a:p>
            <a:r>
              <a:rPr lang="en-US"/>
              <a:t>Goal model for an aggressive </a:t>
            </a:r>
            <a:r>
              <a:rPr lang="en-US" err="1"/>
              <a:t>NeV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0760-89EF-317C-77E4-9A62BA82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987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BCCCC5-2AEA-BE51-1340-47B11747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55" y="1659495"/>
            <a:ext cx="1377063" cy="4520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34A2A-C91C-B5F1-5728-7A344645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case: Highway Weave Lanes</a:t>
            </a:r>
            <a:endParaRPr lang="en-GB"/>
          </a:p>
        </p:txBody>
      </p:sp>
      <p:pic>
        <p:nvPicPr>
          <p:cNvPr id="5" name="Content Placeholder 4" descr="A road with cars on it&#10;&#10;AI-generated content may be incorrect.">
            <a:extLst>
              <a:ext uri="{FF2B5EF4-FFF2-40B4-BE49-F238E27FC236}">
                <a16:creationId xmlns:a16="http://schemas.microsoft.com/office/drawing/2014/main" id="{C395D993-5BE8-DDB5-85CD-0052CA3E7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07" y="1828241"/>
            <a:ext cx="4351338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2CB6E-C2CA-A14F-318C-DF28AE6F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533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E70C-734E-1061-17D1-48E7B710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B9A89-8318-4680-2959-532F977D5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993B7-85C7-5F34-C84A-0405EE0C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45" y="2768600"/>
            <a:ext cx="8238546" cy="31216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DFE2B-E1CA-AA26-B092-008E86DBC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27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68F4-F92F-90BD-9EB5-1B495F28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case: Adaptive Cruise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B0D0C-5955-D222-0C24-56B503FEB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65" y="1566863"/>
            <a:ext cx="4620270" cy="47917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51C65-33D8-262B-B207-9F245D6B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145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D4E0-099E-3851-39C7-DA4B50B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 model for ACC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E897B-66E9-FE8B-C6DE-896AD2E9C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768" y="1375170"/>
            <a:ext cx="8608464" cy="53209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A5CD3-5C7F-E8B2-4668-8DBA68E0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58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D2D3-AD6A-604F-DB08-F4B2C3E4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Adaptive cruise control (cont.)</a:t>
            </a:r>
          </a:p>
        </p:txBody>
      </p:sp>
      <p:pic>
        <p:nvPicPr>
          <p:cNvPr id="6" name="acc_old">
            <a:hlinkClick r:id="" action="ppaction://media"/>
            <a:extLst>
              <a:ext uri="{FF2B5EF4-FFF2-40B4-BE49-F238E27FC236}">
                <a16:creationId xmlns:a16="http://schemas.microsoft.com/office/drawing/2014/main" id="{BCE1ADD1-86A5-1422-B1C3-2A87AB17B1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0331" y="2141537"/>
            <a:ext cx="435133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CA6FF-5571-9E53-EFCD-0CDB03172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60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D35A6-0FCF-23F9-55D6-B81813AF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E8FC7F-503C-00F0-BEF7-5D9F3C8B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526" y="1643063"/>
            <a:ext cx="4875474" cy="4891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9AA58-80F7-A668-49B2-0C20AAF1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case: Adaptive Cruise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F7802-9985-CB92-08B1-D6618B2D4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3063"/>
            <a:ext cx="4620270" cy="479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64460-D7B9-9B7E-043D-6C3920580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70" y="1690688"/>
            <a:ext cx="2486025" cy="49803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4BA02-B2C5-38C8-3406-1D2D8894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70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1ABF-161A-B9C6-5B01-DEA0947A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31B5-2684-8A6D-5487-6440327A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reduce epistemic uncertainty, we can test how they respond to different previously unseen inputs [13]</a:t>
            </a:r>
          </a:p>
          <a:p>
            <a:r>
              <a:rPr lang="en-US"/>
              <a:t>Challenge: The space of possible inputs is large</a:t>
            </a:r>
          </a:p>
          <a:p>
            <a:endParaRPr lang="en-US"/>
          </a:p>
          <a:p>
            <a:pPr marL="914400" lvl="1" indent="-457200">
              <a:buFont typeface="+mj-lt"/>
              <a:buAutoNum type="arabicPeriod"/>
            </a:pPr>
            <a:endParaRPr lang="en-US"/>
          </a:p>
        </p:txBody>
      </p:sp>
      <p:pic>
        <p:nvPicPr>
          <p:cNvPr id="6" name="Picture 5" descr="A traffic on a road&#10;&#10;AI-generated content may be incorrect.">
            <a:extLst>
              <a:ext uri="{FF2B5EF4-FFF2-40B4-BE49-F238E27FC236}">
                <a16:creationId xmlns:a16="http://schemas.microsoft.com/office/drawing/2014/main" id="{FC3F8C9C-04AE-B6DC-8E84-ACCFBCD09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1" y="3429000"/>
            <a:ext cx="5266930" cy="2967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6C42AF-CF5B-BFB5-F9AD-734C373AD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886" y="3249758"/>
            <a:ext cx="3190875" cy="2976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822D8-0434-346F-3296-55F8989295E9}"/>
              </a:ext>
            </a:extLst>
          </p:cNvPr>
          <p:cNvSpPr txBox="1"/>
          <p:nvPr/>
        </p:nvSpPr>
        <p:spPr>
          <a:xfrm>
            <a:off x="7688416" y="6072871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DNN input dimensions:</a:t>
            </a:r>
          </a:p>
          <a:p>
            <a:pPr algn="ctr"/>
            <a:r>
              <a:rPr lang="en-US"/>
              <a:t>32*32*3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D03276-03DF-959F-1BA8-4F5B97FB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9E0C51-8F17-EAF9-0DCD-CCBF9D013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71" y="3422679"/>
            <a:ext cx="5266930" cy="29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6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E688-5D57-EDEE-45FD-1DD30E88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 results ACC EBS duration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EA823-1A06-0F74-18F3-9306831B7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154" y="3101056"/>
            <a:ext cx="5315692" cy="18004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3A5D9-34CC-06E8-5D7E-BBA42BD9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267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24C6F23-67D7-B8C6-88F7-D9E001DE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584990"/>
            <a:ext cx="8305800" cy="4273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C8ED4-22D9-7A5D-3400-660D264B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E8313-8554-9AA2-D31D-6BCB17071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Systematic approach to designing rewards</a:t>
            </a:r>
          </a:p>
          <a:p>
            <a:r>
              <a:rPr lang="en-US"/>
              <a:t>Forces developers to think about the problem</a:t>
            </a:r>
          </a:p>
          <a:p>
            <a:r>
              <a:rPr lang="en-US"/>
              <a:t>Interpretability</a:t>
            </a:r>
          </a:p>
          <a:p>
            <a:r>
              <a:rPr lang="en-US"/>
              <a:t>Modifications to requirements</a:t>
            </a:r>
          </a:p>
          <a:p>
            <a:r>
              <a:rPr lang="en-US"/>
              <a:t>Addition of new requirements</a:t>
            </a:r>
          </a:p>
          <a:p>
            <a:r>
              <a:rPr lang="en-US"/>
              <a:t>Modularity</a:t>
            </a:r>
          </a:p>
          <a:p>
            <a:r>
              <a:rPr lang="en-US"/>
              <a:t>Composability</a:t>
            </a:r>
          </a:p>
          <a:p>
            <a:endParaRPr lang="en-US"/>
          </a:p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2C8BE-E468-8395-718C-1CC98E36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466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D1412-91EB-BE41-EF18-BE577A65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Distracted goal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802E0-2B97-920E-E4FB-636DCC501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BC6A4-BE38-564A-717E-3DFB2058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43" y="1914199"/>
            <a:ext cx="5287113" cy="46679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C5877-24D1-94D6-35A8-84479D1F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1204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519D-8F27-80BB-D164-A109FB07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and contributions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FC827-178B-6034-9778-55B2630E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and impact on community</a:t>
            </a:r>
          </a:p>
          <a:p>
            <a:pPr lvl="1"/>
            <a:r>
              <a:rPr lang="en-GB"/>
              <a:t>Synthesis of non-cooperative game theory and RL for testing</a:t>
            </a:r>
          </a:p>
          <a:p>
            <a:pPr lvl="1"/>
            <a:r>
              <a:rPr lang="en-GB"/>
              <a:t>Model-based approach for reward shaping</a:t>
            </a:r>
          </a:p>
          <a:p>
            <a:r>
              <a:rPr lang="en-US"/>
              <a:t>Technical</a:t>
            </a:r>
          </a:p>
          <a:p>
            <a:pPr lvl="1"/>
            <a:r>
              <a:rPr lang="en-US"/>
              <a:t>Game-based testing of AVs</a:t>
            </a:r>
          </a:p>
          <a:p>
            <a:pPr lvl="1"/>
            <a:r>
              <a:rPr lang="en-GB"/>
              <a:t>Human-based uncertainty discovery and robustification</a:t>
            </a:r>
          </a:p>
          <a:p>
            <a:pPr lvl="1"/>
            <a:r>
              <a:rPr lang="en-GB"/>
              <a:t>Top-down approach</a:t>
            </a:r>
          </a:p>
          <a:p>
            <a:endParaRPr lang="en-GB"/>
          </a:p>
        </p:txBody>
      </p:sp>
      <p:pic>
        <p:nvPicPr>
          <p:cNvPr id="5" name="Picture 4" descr="A red line in a black background&#10;&#10;AI-generated content may be incorrect.">
            <a:extLst>
              <a:ext uri="{FF2B5EF4-FFF2-40B4-BE49-F238E27FC236}">
                <a16:creationId xmlns:a16="http://schemas.microsoft.com/office/drawing/2014/main" id="{BAC0FADA-BFBF-0A4D-D29D-716443682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13" y="5273825"/>
            <a:ext cx="5789346" cy="903138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AFA8DD5A-3B09-9C7F-D15A-3850B05B470F}"/>
              </a:ext>
            </a:extLst>
          </p:cNvPr>
          <p:cNvSpPr/>
          <p:nvPr/>
        </p:nvSpPr>
        <p:spPr>
          <a:xfrm>
            <a:off x="3479800" y="5691113"/>
            <a:ext cx="2698750" cy="79996"/>
          </a:xfrm>
          <a:prstGeom prst="leftRightArrow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F5136BC-1251-6EB7-74EE-6FB8ADDB7830}"/>
              </a:ext>
            </a:extLst>
          </p:cNvPr>
          <p:cNvSpPr/>
          <p:nvPr/>
        </p:nvSpPr>
        <p:spPr>
          <a:xfrm>
            <a:off x="4874078" y="5466141"/>
            <a:ext cx="493486" cy="449943"/>
          </a:xfrm>
          <a:prstGeom prst="star5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F05785-C6BF-6510-2573-8F758BFA9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A3768F-CF03-5D95-33D2-D86865B2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75" y="4436602"/>
            <a:ext cx="3182005" cy="21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24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E1BB0-AC6D-B039-0B9D-C8D4B0BAD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8B445B-50FF-523F-2A2B-CEB5EB23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EvoDriver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06644-354E-5D6D-D048-2595C75BC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83537"/>
          </a:xfrm>
        </p:spPr>
        <p:txBody>
          <a:bodyPr>
            <a:normAutofit/>
          </a:bodyPr>
          <a:lstStyle/>
          <a:p>
            <a:r>
              <a:rPr lang="en-US"/>
              <a:t>[20] Sol Zilberman, </a:t>
            </a:r>
            <a:r>
              <a:rPr lang="en-US" b="1"/>
              <a:t>Kenneth H Chan</a:t>
            </a:r>
            <a:r>
              <a:rPr lang="en-US"/>
              <a:t>, and B.H.C. Cheng. </a:t>
            </a:r>
            <a:r>
              <a:rPr lang="en-US" err="1"/>
              <a:t>EvoDriver</a:t>
            </a:r>
            <a:r>
              <a:rPr lang="en-US"/>
              <a:t>: Novelty-search driven evolution of behavioral test suites for autonomous vehicles, 2025. (Submitted for publication)</a:t>
            </a:r>
          </a:p>
        </p:txBody>
      </p:sp>
      <p:pic>
        <p:nvPicPr>
          <p:cNvPr id="7" name="Picture 6" descr="A diagram of a variety of differences&#10;&#10;AI-generated content may be incorrect.">
            <a:extLst>
              <a:ext uri="{FF2B5EF4-FFF2-40B4-BE49-F238E27FC236}">
                <a16:creationId xmlns:a16="http://schemas.microsoft.com/office/drawing/2014/main" id="{614CE3B8-BC51-C22A-4C7D-92072BF7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548640"/>
            <a:ext cx="1874520" cy="19773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30556-9E4A-0F42-D74F-8E6E0C55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272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9A35E-C0CF-795C-879A-FEAC4AB23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AB8594-1134-FFD7-5D65-0991C7A9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1B7A7C-43BE-42E7-1057-7A165C7E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/>
              <a:t>Asset to be protected</a:t>
            </a:r>
            <a:r>
              <a:rPr lang="en-US"/>
              <a:t>: LES</a:t>
            </a:r>
          </a:p>
          <a:p>
            <a:pPr lvl="1"/>
            <a:r>
              <a:rPr lang="en-US"/>
              <a:t>The behavior of the AV as a whole, which uses one or more LEC(s)</a:t>
            </a:r>
          </a:p>
          <a:p>
            <a:r>
              <a:rPr lang="en-US" u="sng"/>
              <a:t>Threat</a:t>
            </a:r>
            <a:r>
              <a:rPr lang="en-US"/>
              <a:t>: incidental human-based exploitative uncertainty</a:t>
            </a:r>
          </a:p>
          <a:p>
            <a:r>
              <a:rPr lang="en-GB" u="sng"/>
              <a:t>Type of data generated</a:t>
            </a:r>
            <a:r>
              <a:rPr lang="en-GB"/>
              <a:t>: Diversity-driven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7C245A-7FBF-850C-F13B-DDFB8BDE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929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7DCD-3042-5D2D-0889-8CD3D3623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39E7-FAEB-3360-0B39-CE08F0EA0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Previous chapter described a </a:t>
            </a:r>
            <a:r>
              <a:rPr lang="en-US" b="1"/>
              <a:t>top-down</a:t>
            </a:r>
            <a:r>
              <a:rPr lang="en-US"/>
              <a:t> testing approach</a:t>
            </a:r>
          </a:p>
          <a:p>
            <a:r>
              <a:rPr lang="en-US"/>
              <a:t>Can we investigate a </a:t>
            </a:r>
            <a:r>
              <a:rPr lang="en-US" b="1"/>
              <a:t>bottom-up</a:t>
            </a:r>
            <a:r>
              <a:rPr lang="en-US"/>
              <a:t>, exploratory approach</a:t>
            </a:r>
          </a:p>
          <a:p>
            <a:pPr lvl="1"/>
            <a:r>
              <a:rPr lang="en-US"/>
              <a:t>One experiment leads to</a:t>
            </a:r>
          </a:p>
          <a:p>
            <a:pPr lvl="2"/>
            <a:r>
              <a:rPr lang="en-US"/>
              <a:t>Good</a:t>
            </a:r>
          </a:p>
          <a:p>
            <a:pPr lvl="2"/>
            <a:r>
              <a:rPr lang="en-US"/>
              <a:t>Bad</a:t>
            </a:r>
          </a:p>
          <a:p>
            <a:pPr lvl="2"/>
            <a:r>
              <a:rPr lang="en-US"/>
              <a:t>Unexpected</a:t>
            </a:r>
          </a:p>
          <a:p>
            <a:pPr lvl="1"/>
            <a:r>
              <a:rPr lang="en-US"/>
              <a:t>Avoids deceptive landscapes</a:t>
            </a:r>
          </a:p>
          <a:p>
            <a:pPr lvl="1"/>
            <a:r>
              <a:rPr lang="en-US"/>
              <a:t>Do not have to specify any search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57563-BBD8-411A-7E8B-36F90267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A2340-7E3F-FEF5-013D-40B219C06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1D5E-8451-3307-BECF-2541C94B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Merge case scenario (bottom up search)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6212A-F7D6-1DA1-4354-C2AB2179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7910"/>
            <a:ext cx="9240540" cy="163852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1FC01D6-0090-3B2B-A487-BDED4BE0F7B0}"/>
              </a:ext>
            </a:extLst>
          </p:cNvPr>
          <p:cNvSpPr/>
          <p:nvPr/>
        </p:nvSpPr>
        <p:spPr>
          <a:xfrm>
            <a:off x="2858160" y="5188012"/>
            <a:ext cx="4819650" cy="874651"/>
          </a:xfrm>
          <a:prstGeom prst="wedgeRoundRectCallout">
            <a:avLst>
              <a:gd name="adj1" fmla="val 70583"/>
              <a:gd name="adj2" fmla="val -117951"/>
              <a:gd name="adj3" fmla="val 1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Ego vehicle (AV under study)</a:t>
            </a:r>
          </a:p>
          <a:p>
            <a:pPr algn="ctr"/>
            <a:r>
              <a:rPr lang="en-US"/>
              <a:t>Our objective: identify diverse responses</a:t>
            </a:r>
            <a:endParaRPr lang="en-GB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B24E4-6523-72FB-10EC-A91AF8F98E6E}"/>
              </a:ext>
            </a:extLst>
          </p:cNvPr>
          <p:cNvSpPr/>
          <p:nvPr/>
        </p:nvSpPr>
        <p:spPr>
          <a:xfrm>
            <a:off x="4486710" y="2332692"/>
            <a:ext cx="3609975" cy="915218"/>
          </a:xfrm>
          <a:prstGeom prst="wedgeRoundRectCallout">
            <a:avLst>
              <a:gd name="adj1" fmla="val 61930"/>
              <a:gd name="adj2" fmla="val 105393"/>
              <a:gd name="adj3" fmla="val 166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Non-ego vehicle</a:t>
            </a:r>
          </a:p>
          <a:p>
            <a:pPr algn="ctr"/>
            <a:r>
              <a:rPr lang="en-US"/>
              <a:t>Our objective: evolve controllers</a:t>
            </a:r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FC598D-346F-ECC3-DFA6-86A6F5843657}"/>
                  </a:ext>
                </a:extLst>
              </p14:cNvPr>
              <p14:cNvContentPartPr/>
              <p14:nvPr/>
            </p14:nvContentPartPr>
            <p14:xfrm>
              <a:off x="2439285" y="3905010"/>
              <a:ext cx="5657400" cy="477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FC598D-346F-ECC3-DFA6-86A6F58436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125" y="3866850"/>
                <a:ext cx="57333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13433E-1EE3-7EC6-FB2B-2AC8966E5CEC}"/>
                  </a:ext>
                </a:extLst>
              </p14:cNvPr>
              <p14:cNvContentPartPr/>
              <p14:nvPr/>
            </p14:nvContentPartPr>
            <p14:xfrm>
              <a:off x="2439285" y="3905010"/>
              <a:ext cx="5657400" cy="477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13433E-1EE3-7EC6-FB2B-2AC8966E5C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0205" y="3885930"/>
                <a:ext cx="5695200" cy="5155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Content Placeholder 12" descr="Head with gears outline">
            <a:extLst>
              <a:ext uri="{FF2B5EF4-FFF2-40B4-BE49-F238E27FC236}">
                <a16:creationId xmlns:a16="http://schemas.microsoft.com/office/drawing/2014/main" id="{9E2F3747-3302-6B47-0190-375C74543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0470" y="2009546"/>
            <a:ext cx="914400" cy="914400"/>
          </a:xfr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B7B831-5E95-A7EA-3DA2-FACFE208AB39}"/>
              </a:ext>
            </a:extLst>
          </p:cNvPr>
          <p:cNvCxnSpPr>
            <a:cxnSpLocks/>
          </p:cNvCxnSpPr>
          <p:nvPr/>
        </p:nvCxnSpPr>
        <p:spPr>
          <a:xfrm flipH="1">
            <a:off x="8906520" y="2717358"/>
            <a:ext cx="1123950" cy="930717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2DF2D-BD4F-C4BE-DC64-35B45A77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67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517698B-FD13-D70A-FFF4-970C8FA2FDC0}"/>
                  </a:ext>
                </a:extLst>
              </p14:cNvPr>
              <p14:cNvContentPartPr/>
              <p14:nvPr/>
            </p14:nvContentPartPr>
            <p14:xfrm>
              <a:off x="2209300" y="3815430"/>
              <a:ext cx="5926320" cy="454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517698B-FD13-D70A-FFF4-970C8FA2FD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71140" y="3777270"/>
                <a:ext cx="60022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F0D273-1DEB-5D74-FF27-FA5A8B0C5E6E}"/>
                  </a:ext>
                </a:extLst>
              </p14:cNvPr>
              <p14:cNvContentPartPr/>
              <p14:nvPr/>
            </p14:nvContentPartPr>
            <p14:xfrm>
              <a:off x="2209300" y="3815430"/>
              <a:ext cx="5926320" cy="454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F0D273-1DEB-5D74-FF27-FA5A8B0C5E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0220" y="3796350"/>
                <a:ext cx="59641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206A4D-1005-A709-F6FB-F42C86EED083}"/>
                  </a:ext>
                </a:extLst>
              </p14:cNvPr>
              <p14:cNvContentPartPr/>
              <p14:nvPr/>
            </p14:nvContentPartPr>
            <p14:xfrm>
              <a:off x="1301300" y="500985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206A4D-1005-A709-F6FB-F42C86EED0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92300" y="50008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098247-36A6-57E8-1FFB-BDA0B2BAC4C7}"/>
                  </a:ext>
                </a:extLst>
              </p14:cNvPr>
              <p14:cNvContentPartPr/>
              <p14:nvPr/>
            </p14:nvContentPartPr>
            <p14:xfrm>
              <a:off x="5172460" y="3972330"/>
              <a:ext cx="3026160" cy="521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098247-36A6-57E8-1FFB-BDA0B2BAC4C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34300" y="3934196"/>
                <a:ext cx="3102120" cy="59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3999108-70BF-DC66-1746-78D0CAEC13EE}"/>
                  </a:ext>
                </a:extLst>
              </p14:cNvPr>
              <p14:cNvContentPartPr/>
              <p14:nvPr/>
            </p14:nvContentPartPr>
            <p14:xfrm>
              <a:off x="5160428" y="3972330"/>
              <a:ext cx="3026160" cy="521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3999108-70BF-DC66-1746-78D0CAEC13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41348" y="3953263"/>
                <a:ext cx="3063960" cy="5590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485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A867-760E-B6F0-F025-AB6FECAF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EBEEA-BAE0-C5EC-B007-CB7E4688C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Encode vehicle controllers as Behavior Trees (BT) [50]</a:t>
            </a:r>
          </a:p>
          <a:p>
            <a:pPr lvl="1"/>
            <a:r>
              <a:rPr lang="en-US"/>
              <a:t>Leaf nodes are atomic actions</a:t>
            </a:r>
          </a:p>
          <a:p>
            <a:r>
              <a:rPr lang="en-US"/>
              <a:t>Evolve trees using Genetic Programming (GP) [51]</a:t>
            </a:r>
          </a:p>
          <a:p>
            <a:pPr lvl="1"/>
            <a:r>
              <a:rPr lang="en-US"/>
              <a:t>Objective: novelty based on the states of the ego over an episode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E4626-68A6-4A5B-0B31-B7A109FF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56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FAA7F-4808-1587-A5E9-A28469BB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09" y="3429000"/>
            <a:ext cx="8821381" cy="3124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429343-BF54-1253-7BC8-D5059BB3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Behavior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271EF-FDA2-33BF-BE1E-5154D9A1E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Used for robotics controllers [52, 53]</a:t>
            </a:r>
          </a:p>
          <a:p>
            <a:pPr lvl="1"/>
            <a:r>
              <a:rPr lang="en-US"/>
              <a:t>Popular for enemy AI in video games</a:t>
            </a:r>
          </a:p>
          <a:p>
            <a:pPr lvl="1"/>
            <a:r>
              <a:rPr lang="en-US"/>
              <a:t>Controllers for robotic tasks</a:t>
            </a:r>
          </a:p>
          <a:p>
            <a:r>
              <a:rPr lang="en-US"/>
              <a:t>Tree-like structure</a:t>
            </a:r>
          </a:p>
          <a:p>
            <a:pPr lvl="1"/>
            <a:r>
              <a:rPr lang="en-US"/>
              <a:t>Node can encode information or executable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47C341-26E2-2917-FF6B-4E045B3AA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370" y="639254"/>
            <a:ext cx="2936996" cy="1619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E3BAC3-C5C8-A8AB-A380-198BE0F18A56}"/>
              </a:ext>
            </a:extLst>
          </p:cNvPr>
          <p:cNvSpPr txBox="1"/>
          <p:nvPr/>
        </p:nvSpPr>
        <p:spPr>
          <a:xfrm>
            <a:off x="9829800" y="2289827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BT Legend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F37E2-878E-F3E6-9FFD-9DF18949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44C8-D80B-FB43-85CA-B9B35EE9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the needle in the haystack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C177-2B55-6949-6534-8BA8EA541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Finding failures during testing allows us to address the problem before deployment</a:t>
            </a:r>
          </a:p>
          <a:p>
            <a:pPr lvl="1"/>
            <a:r>
              <a:rPr lang="en-US"/>
              <a:t>Software reconfiguration</a:t>
            </a:r>
          </a:p>
          <a:p>
            <a:pPr lvl="1"/>
            <a:r>
              <a:rPr lang="en-US"/>
              <a:t>Addition of safeguards</a:t>
            </a:r>
          </a:p>
          <a:p>
            <a:pPr lvl="1"/>
            <a:r>
              <a:rPr lang="en-US"/>
              <a:t>Updates to ML models through retraining</a:t>
            </a:r>
          </a:p>
          <a:p>
            <a:pPr lvl="1"/>
            <a:r>
              <a:rPr lang="en-US"/>
              <a:t>Updates to roadway infrastructure or policies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3728A-1368-A8A2-4E13-B06C4196AED6}"/>
              </a:ext>
            </a:extLst>
          </p:cNvPr>
          <p:cNvSpPr txBox="1"/>
          <p:nvPr/>
        </p:nvSpPr>
        <p:spPr>
          <a:xfrm>
            <a:off x="1156635" y="5553075"/>
            <a:ext cx="9878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These failures serve as </a:t>
            </a:r>
            <a:r>
              <a:rPr lang="en-US" sz="2400" b="1">
                <a:highlight>
                  <a:srgbClr val="FFFF00"/>
                </a:highlight>
              </a:rPr>
              <a:t>test cases </a:t>
            </a:r>
            <a:r>
              <a:rPr lang="en-US" sz="2400">
                <a:highlight>
                  <a:srgbClr val="FFFF00"/>
                </a:highlight>
              </a:rPr>
              <a:t>to assess the robustness of our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2FB99-67D3-197B-F083-308951FC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68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E5F8-FC4C-7B70-61CF-1A07AF0E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Genetic Programming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33F2-8C66-2F4F-CD10-478DF94D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Evolves tree-like programs [51]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83173-E8E5-5CDA-BA5B-B8727A77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2338770"/>
            <a:ext cx="6974265" cy="3744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B8DF3-6620-5296-91E6-915F196C01A4}"/>
              </a:ext>
            </a:extLst>
          </p:cNvPr>
          <p:cNvSpPr txBox="1"/>
          <p:nvPr/>
        </p:nvSpPr>
        <p:spPr>
          <a:xfrm>
            <a:off x="5915025" y="6176963"/>
            <a:ext cx="219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Crossover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F95A2-6EF4-2B65-3501-F6CE65E42915}"/>
              </a:ext>
            </a:extLst>
          </p:cNvPr>
          <p:cNvSpPr txBox="1"/>
          <p:nvPr/>
        </p:nvSpPr>
        <p:spPr>
          <a:xfrm>
            <a:off x="9725025" y="6176963"/>
            <a:ext cx="207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Mutation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80B81-F35A-129B-8A88-AD5A1E19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6164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08970-EC7A-579A-355A-0D85C8A66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7F0C-F388-5338-73E2-8710C0E3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Evolving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8774C-AAD5-CA7F-2912-9059F815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247910"/>
            <a:ext cx="9240540" cy="163852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8976F84-9C99-0918-EC58-EF6A98620D29}"/>
              </a:ext>
            </a:extLst>
          </p:cNvPr>
          <p:cNvSpPr/>
          <p:nvPr/>
        </p:nvSpPr>
        <p:spPr>
          <a:xfrm>
            <a:off x="2070760" y="5188012"/>
            <a:ext cx="4819650" cy="874651"/>
          </a:xfrm>
          <a:prstGeom prst="wedgeRoundRectCallout">
            <a:avLst>
              <a:gd name="adj1" fmla="val 70583"/>
              <a:gd name="adj2" fmla="val -117951"/>
              <a:gd name="adj3" fmla="val 1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Ego vehicle (AV under study)</a:t>
            </a:r>
          </a:p>
          <a:p>
            <a:pPr algn="ctr"/>
            <a:r>
              <a:rPr lang="en-US"/>
              <a:t>Our objective: identify diverse responses</a:t>
            </a:r>
            <a:endParaRPr lang="en-GB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782A5AB-FC5F-31C0-32B3-AF695853AE1E}"/>
              </a:ext>
            </a:extLst>
          </p:cNvPr>
          <p:cNvSpPr/>
          <p:nvPr/>
        </p:nvSpPr>
        <p:spPr>
          <a:xfrm>
            <a:off x="3699310" y="2332692"/>
            <a:ext cx="3609975" cy="915218"/>
          </a:xfrm>
          <a:prstGeom prst="wedgeRoundRectCallout">
            <a:avLst>
              <a:gd name="adj1" fmla="val 61930"/>
              <a:gd name="adj2" fmla="val 105393"/>
              <a:gd name="adj3" fmla="val 166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Non-ego vehicle</a:t>
            </a:r>
          </a:p>
          <a:p>
            <a:pPr algn="ctr"/>
            <a:r>
              <a:rPr lang="en-US"/>
              <a:t>Our objective: evolve controllers</a:t>
            </a:r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214305-B9B2-A646-2E2A-1FED7B1FA198}"/>
                  </a:ext>
                </a:extLst>
              </p14:cNvPr>
              <p14:cNvContentPartPr/>
              <p14:nvPr/>
            </p14:nvContentPartPr>
            <p14:xfrm>
              <a:off x="1651885" y="3905010"/>
              <a:ext cx="5657400" cy="477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214305-B9B2-A646-2E2A-1FED7B1FA1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3725" y="3866850"/>
                <a:ext cx="57333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AE4ADB-91AB-3BCD-75D6-83E8A6816C60}"/>
                  </a:ext>
                </a:extLst>
              </p14:cNvPr>
              <p14:cNvContentPartPr/>
              <p14:nvPr/>
            </p14:nvContentPartPr>
            <p14:xfrm>
              <a:off x="1651885" y="3905010"/>
              <a:ext cx="5657400" cy="477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AE4ADB-91AB-3BCD-75D6-83E8A6816C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2805" y="3885930"/>
                <a:ext cx="5695200" cy="5155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997CA5-0DDC-2637-957C-786C81A9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ED6B825A-3984-4222-A86D-10F41CF694B7}" type="slidenum">
              <a:rPr lang="en-GB" smtClean="0"/>
              <a:t>71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2AF99AA-FF58-B01C-EA62-7B38E8ABE3E0}"/>
                  </a:ext>
                </a:extLst>
              </p14:cNvPr>
              <p14:cNvContentPartPr/>
              <p14:nvPr/>
            </p14:nvContentPartPr>
            <p14:xfrm>
              <a:off x="1421900" y="3815430"/>
              <a:ext cx="5926320" cy="454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2AF99AA-FF58-B01C-EA62-7B38E8ABE3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3740" y="3777270"/>
                <a:ext cx="60022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DB5792-57AB-0EAE-35AF-5F3C13285915}"/>
                  </a:ext>
                </a:extLst>
              </p14:cNvPr>
              <p14:cNvContentPartPr/>
              <p14:nvPr/>
            </p14:nvContentPartPr>
            <p14:xfrm>
              <a:off x="1421900" y="3815430"/>
              <a:ext cx="5926320" cy="454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DB5792-57AB-0EAE-35AF-5F3C132859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2820" y="3796350"/>
                <a:ext cx="59641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CC35FC-956B-ABE6-78DF-C2E83474F947}"/>
                  </a:ext>
                </a:extLst>
              </p14:cNvPr>
              <p14:cNvContentPartPr/>
              <p14:nvPr/>
            </p14:nvContentPartPr>
            <p14:xfrm>
              <a:off x="513900" y="500985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CC35FC-956B-ABE6-78DF-C2E83474F9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4900" y="50008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2BAB6D-B55C-0208-F78C-2137F8F8BCA5}"/>
                  </a:ext>
                </a:extLst>
              </p14:cNvPr>
              <p14:cNvContentPartPr/>
              <p14:nvPr/>
            </p14:nvContentPartPr>
            <p14:xfrm>
              <a:off x="4385060" y="3972330"/>
              <a:ext cx="3026160" cy="521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2BAB6D-B55C-0208-F78C-2137F8F8BC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46900" y="3934196"/>
                <a:ext cx="3102120" cy="59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E6C5162-2770-13D7-E911-898FF8535E85}"/>
                  </a:ext>
                </a:extLst>
              </p14:cNvPr>
              <p14:cNvContentPartPr/>
              <p14:nvPr/>
            </p14:nvContentPartPr>
            <p14:xfrm>
              <a:off x="4373028" y="3972330"/>
              <a:ext cx="3026160" cy="521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E6C5162-2770-13D7-E911-898FF8535E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53948" y="3953263"/>
                <a:ext cx="3063960" cy="559054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28B3910-B4F7-4462-2AA0-8DBF647340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77400" y="1129969"/>
            <a:ext cx="1836954" cy="11950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25536F-D691-1701-4784-51B4A453B44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36847" y="2831658"/>
            <a:ext cx="1318057" cy="1234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5C680B-B652-FBFB-6EB2-23B1042E40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35190" y="4497030"/>
            <a:ext cx="2321373" cy="14844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AF2DB4-7193-B5BA-F920-3D3684D14AC1}"/>
              </a:ext>
            </a:extLst>
          </p:cNvPr>
          <p:cNvSpPr/>
          <p:nvPr/>
        </p:nvSpPr>
        <p:spPr>
          <a:xfrm>
            <a:off x="11423188" y="987094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DA65ED-938C-481C-E8AB-2AB3121D1BFF}"/>
              </a:ext>
            </a:extLst>
          </p:cNvPr>
          <p:cNvSpPr/>
          <p:nvPr/>
        </p:nvSpPr>
        <p:spPr>
          <a:xfrm>
            <a:off x="11419359" y="2904601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458D8A-081B-CEDC-3BCC-DC03EDC14B24}"/>
              </a:ext>
            </a:extLst>
          </p:cNvPr>
          <p:cNvSpPr/>
          <p:nvPr/>
        </p:nvSpPr>
        <p:spPr>
          <a:xfrm>
            <a:off x="11423884" y="4536358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8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6414-5869-EEF4-1FEA-E67F58CC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315DB-EB40-33A3-8968-C9412BB2F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Diversity in the response of Ego vehicle behaviors (AV)</a:t>
            </a:r>
          </a:p>
          <a:p>
            <a:pPr lvl="1"/>
            <a:r>
              <a:rPr lang="en-US"/>
              <a:t>Measure the AV’s state,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&lt;position, velocity, heading&gt;</a:t>
            </a:r>
            <a:r>
              <a:rPr lang="en-US"/>
              <a:t>, during each timestep</a:t>
            </a:r>
          </a:p>
          <a:p>
            <a:pPr lvl="1"/>
            <a:r>
              <a:rPr lang="en-US"/>
              <a:t>Encourage maximum diversity in the sequence of states through the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7CCCF-0C1E-B85A-E85C-F612D807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8397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469E9B-B228-5340-5D87-CC2D659D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312" y="831424"/>
            <a:ext cx="5968576" cy="5524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4B9E6-13C8-89A3-B3FA-7CA7FA48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Grammar table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DCB9-60A7-59B4-85F9-0A9C23C4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69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E5B0-86E7-C16F-A590-44E46FEB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E959-24A3-4956-3F4C-14325D3A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Tested on two common traffic accident scenarios for AVs [54, 55]</a:t>
            </a:r>
          </a:p>
          <a:p>
            <a:pPr lvl="1"/>
            <a:r>
              <a:rPr lang="en-GB"/>
              <a:t>Merge lane </a:t>
            </a:r>
          </a:p>
          <a:p>
            <a:pPr lvl="1"/>
            <a:r>
              <a:rPr lang="en-GB"/>
              <a:t>Sharp left turn angled intersection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05579-3AB6-AC4A-CD00-C73E48A7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0" y="3091260"/>
            <a:ext cx="5856520" cy="2682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F7A9C4-C3A4-91ED-E0D3-3EE36B5A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2698"/>
            <a:ext cx="6746822" cy="12184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FDCD3-D36C-D9F7-0A02-D90F56E3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223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75D1-77DB-6E18-2801-35C830E9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17C1F-5EE4-0BA2-3491-4D316787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Evaluate into three categories, based on time-to-collision (TTC) [56]</a:t>
            </a:r>
          </a:p>
          <a:p>
            <a:pPr lvl="1"/>
            <a:r>
              <a:rPr lang="en-US"/>
              <a:t>Projected trajectory of the vehicle (system under study)</a:t>
            </a:r>
          </a:p>
          <a:p>
            <a:r>
              <a:rPr lang="en-US"/>
              <a:t>We consider </a:t>
            </a:r>
            <a:r>
              <a:rPr lang="el-GR" b="1"/>
              <a:t>τ</a:t>
            </a:r>
            <a:r>
              <a:rPr lang="en-US" b="1"/>
              <a:t> = </a:t>
            </a:r>
            <a:r>
              <a:rPr lang="en-US"/>
              <a:t>2, based on state-of-the-art and safety research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95FC5-83BF-5523-6587-9FFD878A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46" y="3568358"/>
            <a:ext cx="5430008" cy="24482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D3EB31-C14F-5E9F-9263-542E38943960}"/>
              </a:ext>
            </a:extLst>
          </p:cNvPr>
          <p:cNvSpPr/>
          <p:nvPr/>
        </p:nvSpPr>
        <p:spPr>
          <a:xfrm>
            <a:off x="6857999" y="4362450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CA0C-6048-BBB4-D696-E27376632E00}"/>
              </a:ext>
            </a:extLst>
          </p:cNvPr>
          <p:cNvSpPr/>
          <p:nvPr/>
        </p:nvSpPr>
        <p:spPr>
          <a:xfrm>
            <a:off x="6857999" y="4955381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48370-F032-095D-A7EC-0E0CCF2BDE07}"/>
              </a:ext>
            </a:extLst>
          </p:cNvPr>
          <p:cNvSpPr/>
          <p:nvPr/>
        </p:nvSpPr>
        <p:spPr>
          <a:xfrm>
            <a:off x="6857999" y="5513784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6CBDE-814D-C83F-4556-DBCD0D81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700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375F-D6D9-6301-86CD-A63C738C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(single test case)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A7541-FBC9-DC8C-A7AD-C9EA1499E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0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16132-EA68-1A51-EF51-6258E3DD7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38" y="1690688"/>
            <a:ext cx="6161324" cy="4890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AFACB-F1E2-B3A2-6F06-9AB88712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E5399-9302-3036-3D35-155C32069981}"/>
              </a:ext>
            </a:extLst>
          </p:cNvPr>
          <p:cNvSpPr/>
          <p:nvPr/>
        </p:nvSpPr>
        <p:spPr>
          <a:xfrm>
            <a:off x="5159828" y="1710988"/>
            <a:ext cx="849086" cy="9441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B99DD-73DF-FA07-1CE5-52EBFEDC4C52}"/>
              </a:ext>
            </a:extLst>
          </p:cNvPr>
          <p:cNvSpPr/>
          <p:nvPr/>
        </p:nvSpPr>
        <p:spPr>
          <a:xfrm>
            <a:off x="6916057" y="1550651"/>
            <a:ext cx="849086" cy="9441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4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EB9A-B061-22C8-4D2E-4E9BB8B6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Quantitative (Merge lane)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FE338-292E-AD4C-C010-A9B40FC7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9436"/>
            <a:ext cx="4533900" cy="3851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F1D81-17BC-CE3A-AF1F-8993AE055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379" y="1974475"/>
            <a:ext cx="4790370" cy="420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5ED80-07B8-646F-33B3-9F9A57E39CC1}"/>
              </a:ext>
            </a:extLst>
          </p:cNvPr>
          <p:cNvSpPr txBox="1"/>
          <p:nvPr/>
        </p:nvSpPr>
        <p:spPr>
          <a:xfrm>
            <a:off x="963315" y="5859347"/>
            <a:ext cx="428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*Even distribution is better (more diverse)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827F5-DB8D-577C-2067-9DB3BECA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04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6542-F6DC-B89A-4A6F-92589580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Novelty scores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D688-44FA-D173-1D2C-8E3BE9056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3CDC-2511-D63C-4E9B-641F20C1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78</a:t>
            </a:fld>
            <a:endParaRPr lang="en-GB"/>
          </a:p>
        </p:txBody>
      </p:sp>
      <p:pic>
        <p:nvPicPr>
          <p:cNvPr id="6" name="Picture 5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D23E11C5-1B96-A61C-5328-B1E4C9F1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302" y="2301258"/>
            <a:ext cx="851653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364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9F3F-702E-1C03-C30F-83300B51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Qualitative (Merge lane)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066802-CB81-4DE8-16F6-59A706D1F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4966" cy="4351338"/>
          </a:xfrm>
        </p:spPr>
        <p:txBody>
          <a:bodyPr/>
          <a:lstStyle/>
          <a:p>
            <a:r>
              <a:rPr lang="en-US"/>
              <a:t>Each line is a test case</a:t>
            </a:r>
          </a:p>
          <a:p>
            <a:r>
              <a:rPr lang="en-US"/>
              <a:t> Adversarial</a:t>
            </a:r>
          </a:p>
          <a:p>
            <a:pPr lvl="1"/>
            <a:r>
              <a:rPr lang="en-US"/>
              <a:t>Minimize AV success</a:t>
            </a:r>
          </a:p>
          <a:p>
            <a:pPr lvl="1"/>
            <a:r>
              <a:rPr lang="en-US"/>
              <a:t>Thick bands (similar test cases)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48456-36EC-F1CB-6F04-C2A47048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166" y="1690688"/>
            <a:ext cx="6758617" cy="4917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E76EC2-DB6A-091A-F882-B9EA405FA4F9}"/>
              </a:ext>
            </a:extLst>
          </p:cNvPr>
          <p:cNvSpPr/>
          <p:nvPr/>
        </p:nvSpPr>
        <p:spPr>
          <a:xfrm>
            <a:off x="838200" y="5262575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EB110-0593-D9AF-F0F8-1C90F61066D9}"/>
              </a:ext>
            </a:extLst>
          </p:cNvPr>
          <p:cNvSpPr/>
          <p:nvPr/>
        </p:nvSpPr>
        <p:spPr>
          <a:xfrm>
            <a:off x="838200" y="5719769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42834B-BF1C-4426-4641-E20F23F2DACD}"/>
              </a:ext>
            </a:extLst>
          </p:cNvPr>
          <p:cNvSpPr/>
          <p:nvPr/>
        </p:nvSpPr>
        <p:spPr>
          <a:xfrm>
            <a:off x="838199" y="6176963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1F980-DC97-837F-BE33-8A88EAFEF247}"/>
              </a:ext>
            </a:extLst>
          </p:cNvPr>
          <p:cNvSpPr txBox="1"/>
          <p:nvPr/>
        </p:nvSpPr>
        <p:spPr>
          <a:xfrm>
            <a:off x="1219200" y="5220784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770DA-D320-8D7A-AFBC-49584672ADDB}"/>
              </a:ext>
            </a:extLst>
          </p:cNvPr>
          <p:cNvSpPr txBox="1"/>
          <p:nvPr/>
        </p:nvSpPr>
        <p:spPr>
          <a:xfrm>
            <a:off x="1219200" y="567797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Near miss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9A751-AE92-28CA-E21A-6B6B55C85910}"/>
              </a:ext>
            </a:extLst>
          </p:cNvPr>
          <p:cNvSpPr txBox="1"/>
          <p:nvPr/>
        </p:nvSpPr>
        <p:spPr>
          <a:xfrm>
            <a:off x="1219200" y="613993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47ADA-3B7D-33BF-00E6-5E6E3FF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0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F6F9504-CAF8-575B-C74C-B31C18D8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Thesis Statement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E36C49-3A7E-4C33-B676-99BFDE51C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b="1"/>
              <a:t>Search-based methods </a:t>
            </a:r>
            <a:r>
              <a:rPr lang="en-US"/>
              <a:t>can serve as a foundation and be synergistically integrated with other techniques to </a:t>
            </a:r>
            <a:r>
              <a:rPr lang="en-US" b="1"/>
              <a:t>assess</a:t>
            </a:r>
            <a:r>
              <a:rPr lang="en-US"/>
              <a:t> and facilitate the </a:t>
            </a:r>
            <a:r>
              <a:rPr lang="en-US" b="1"/>
              <a:t>improvement</a:t>
            </a:r>
            <a:r>
              <a:rPr lang="en-US"/>
              <a:t> of the </a:t>
            </a:r>
            <a:r>
              <a:rPr lang="en-US" b="1"/>
              <a:t>robustness of AI-based systems </a:t>
            </a:r>
            <a:r>
              <a:rPr lang="en-US"/>
              <a:t>when exposed to </a:t>
            </a:r>
            <a:r>
              <a:rPr lang="en-US" b="1"/>
              <a:t>exploitative-based uncertainty </a:t>
            </a:r>
            <a:r>
              <a:rPr lang="en-US"/>
              <a:t>from external </a:t>
            </a:r>
            <a:r>
              <a:rPr lang="en-US" b="1"/>
              <a:t>human</a:t>
            </a:r>
            <a:r>
              <a:rPr lang="en-US"/>
              <a:t> agents.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54C39-2347-A99D-EFAD-E1B66044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14F32044-F2FC-4376-A4F8-89F86CD848E6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28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48097-54AB-EC18-DF58-8B10ECE2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ey and red line&#10;&#10;AI-generated content may be incorrect.">
            <a:extLst>
              <a:ext uri="{FF2B5EF4-FFF2-40B4-BE49-F238E27FC236}">
                <a16:creationId xmlns:a16="http://schemas.microsoft.com/office/drawing/2014/main" id="{05526E49-D4B2-6EA0-3DF3-F0D03D6586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57" y="4771893"/>
            <a:ext cx="7138914" cy="1353834"/>
          </a:xfrm>
          <a:prstGeom prst="rect">
            <a:avLst/>
          </a:prstGeom>
        </p:spPr>
      </p:pic>
      <p:pic>
        <p:nvPicPr>
          <p:cNvPr id="5" name="Picture 4" descr="A diagram of lines and colors&#10;&#10;AI-generated content may be incorrect.">
            <a:extLst>
              <a:ext uri="{FF2B5EF4-FFF2-40B4-BE49-F238E27FC236}">
                <a16:creationId xmlns:a16="http://schemas.microsoft.com/office/drawing/2014/main" id="{D94EE270-AAA2-9EEA-DED4-DA43770BE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211" y="1690637"/>
            <a:ext cx="6942639" cy="1372382"/>
          </a:xfrm>
          <a:prstGeom prst="rect">
            <a:avLst/>
          </a:prstGeom>
        </p:spPr>
      </p:pic>
      <p:pic>
        <p:nvPicPr>
          <p:cNvPr id="17" name="Picture 16" descr="A close-up of a road&#10;&#10;AI-generated content may be incorrect.">
            <a:extLst>
              <a:ext uri="{FF2B5EF4-FFF2-40B4-BE49-F238E27FC236}">
                <a16:creationId xmlns:a16="http://schemas.microsoft.com/office/drawing/2014/main" id="{1AECD89D-7CBE-FED3-5BC6-6358657BA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892" y="3402376"/>
            <a:ext cx="6837685" cy="12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1E3E6-E227-9A6B-82E9-71F84706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Qualitative (Merge lane)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5D40D-4623-D5C0-8BD5-CAA452E4989E}"/>
              </a:ext>
            </a:extLst>
          </p:cNvPr>
          <p:cNvSpPr/>
          <p:nvPr/>
        </p:nvSpPr>
        <p:spPr>
          <a:xfrm>
            <a:off x="10069286" y="406916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9EC404-6453-44BC-19F9-CC8355AAA79E}"/>
              </a:ext>
            </a:extLst>
          </p:cNvPr>
          <p:cNvSpPr/>
          <p:nvPr/>
        </p:nvSpPr>
        <p:spPr>
          <a:xfrm>
            <a:off x="10069286" y="864110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9845E7-1F40-FAFB-8F21-7E8072CAC631}"/>
              </a:ext>
            </a:extLst>
          </p:cNvPr>
          <p:cNvSpPr/>
          <p:nvPr/>
        </p:nvSpPr>
        <p:spPr>
          <a:xfrm>
            <a:off x="10069285" y="1321304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DC138-3588-1A21-1594-F813914368AA}"/>
              </a:ext>
            </a:extLst>
          </p:cNvPr>
          <p:cNvSpPr txBox="1"/>
          <p:nvPr/>
        </p:nvSpPr>
        <p:spPr>
          <a:xfrm>
            <a:off x="10450286" y="36512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16B9DC-4357-FB5E-845B-48E15DA7C162}"/>
              </a:ext>
            </a:extLst>
          </p:cNvPr>
          <p:cNvSpPr txBox="1"/>
          <p:nvPr/>
        </p:nvSpPr>
        <p:spPr>
          <a:xfrm>
            <a:off x="10450286" y="822319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Near miss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0B2AA-8103-2317-904F-11E7F8CFF058}"/>
              </a:ext>
            </a:extLst>
          </p:cNvPr>
          <p:cNvSpPr txBox="1"/>
          <p:nvPr/>
        </p:nvSpPr>
        <p:spPr>
          <a:xfrm>
            <a:off x="10450286" y="128427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D7C67-336E-DF84-B1F3-23E0268B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A1FF9-52F5-BB8F-BE11-9B3AED1E3C49}"/>
              </a:ext>
            </a:extLst>
          </p:cNvPr>
          <p:cNvSpPr txBox="1"/>
          <p:nvPr/>
        </p:nvSpPr>
        <p:spPr>
          <a:xfrm>
            <a:off x="8015193" y="3031875"/>
            <a:ext cx="113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EvoDriver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2E21E-38C6-232D-C238-EC4D43208E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58" r="6351"/>
          <a:stretch>
            <a:fillRect/>
          </a:stretch>
        </p:blipFill>
        <p:spPr>
          <a:xfrm>
            <a:off x="254000" y="1595604"/>
            <a:ext cx="4680857" cy="46947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E93D61-CF4C-A7CB-35AA-6EB29C660068}"/>
              </a:ext>
            </a:extLst>
          </p:cNvPr>
          <p:cNvSpPr txBox="1"/>
          <p:nvPr/>
        </p:nvSpPr>
        <p:spPr>
          <a:xfrm>
            <a:off x="7876757" y="4587227"/>
            <a:ext cx="140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Monte Carlo</a:t>
            </a:r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9A412-B18F-88E1-AE8F-7631FF21C0F8}"/>
              </a:ext>
            </a:extLst>
          </p:cNvPr>
          <p:cNvSpPr txBox="1"/>
          <p:nvPr/>
        </p:nvSpPr>
        <p:spPr>
          <a:xfrm>
            <a:off x="8015192" y="6105676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Adversarial</a:t>
            </a:r>
            <a:endParaRPr lang="en-GB"/>
          </a:p>
        </p:txBody>
      </p:sp>
      <p:pic>
        <p:nvPicPr>
          <p:cNvPr id="4" name="Picture 3" descr="A diagram of lines and colors&#10;&#10;AI-generated content may be incorrect.">
            <a:extLst>
              <a:ext uri="{FF2B5EF4-FFF2-40B4-BE49-F238E27FC236}">
                <a16:creationId xmlns:a16="http://schemas.microsoft.com/office/drawing/2014/main" id="{37F6F077-9C9C-6DB9-32A6-102B65A3B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211" y="1718430"/>
            <a:ext cx="6942639" cy="13723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9D5AAD-27D5-7FD5-1225-D47E46F4AF31}"/>
              </a:ext>
            </a:extLst>
          </p:cNvPr>
          <p:cNvSpPr/>
          <p:nvPr/>
        </p:nvSpPr>
        <p:spPr>
          <a:xfrm>
            <a:off x="10069286" y="434709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3EE5A-4CD7-0D38-1932-94F60376F13F}"/>
              </a:ext>
            </a:extLst>
          </p:cNvPr>
          <p:cNvSpPr/>
          <p:nvPr/>
        </p:nvSpPr>
        <p:spPr>
          <a:xfrm>
            <a:off x="10069286" y="891903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09015A-909D-8A89-E551-CE95EF2C299C}"/>
              </a:ext>
            </a:extLst>
          </p:cNvPr>
          <p:cNvSpPr/>
          <p:nvPr/>
        </p:nvSpPr>
        <p:spPr>
          <a:xfrm>
            <a:off x="10069285" y="1349097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6788C-1FC4-6393-FF96-9AF0B39CD81D}"/>
              </a:ext>
            </a:extLst>
          </p:cNvPr>
          <p:cNvSpPr txBox="1"/>
          <p:nvPr/>
        </p:nvSpPr>
        <p:spPr>
          <a:xfrm>
            <a:off x="10450286" y="39291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C3787-49CC-96BB-9E00-21D3EA04D43F}"/>
              </a:ext>
            </a:extLst>
          </p:cNvPr>
          <p:cNvSpPr txBox="1"/>
          <p:nvPr/>
        </p:nvSpPr>
        <p:spPr>
          <a:xfrm>
            <a:off x="10450286" y="850112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Near miss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6041B6-9DF7-7DC5-5CE5-D2B5A09958D6}"/>
              </a:ext>
            </a:extLst>
          </p:cNvPr>
          <p:cNvSpPr txBox="1"/>
          <p:nvPr/>
        </p:nvSpPr>
        <p:spPr>
          <a:xfrm>
            <a:off x="8015193" y="3059668"/>
            <a:ext cx="113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EvoDriver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7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44CF-147F-50A6-745B-E85CFF1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experiment archive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4F7711-D34E-EC91-CDB2-09FF8339D57C}"/>
              </a:ext>
            </a:extLst>
          </p:cNvPr>
          <p:cNvSpPr txBox="1"/>
          <p:nvPr/>
        </p:nvSpPr>
        <p:spPr>
          <a:xfrm>
            <a:off x="4896152" y="6298550"/>
            <a:ext cx="22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Test case 3: Collision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848E0C-3C3B-B33B-160D-776438C52BFE}"/>
              </a:ext>
            </a:extLst>
          </p:cNvPr>
          <p:cNvSpPr txBox="1"/>
          <p:nvPr/>
        </p:nvSpPr>
        <p:spPr>
          <a:xfrm>
            <a:off x="4896152" y="4399692"/>
            <a:ext cx="239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Test case 2: Near miss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242C69-2A3F-999E-D40A-FCE3FF185B0F}"/>
              </a:ext>
            </a:extLst>
          </p:cNvPr>
          <p:cNvSpPr txBox="1"/>
          <p:nvPr/>
        </p:nvSpPr>
        <p:spPr>
          <a:xfrm>
            <a:off x="4863836" y="2631856"/>
            <a:ext cx="230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Test case 1: No effect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82E028-11F1-1823-255B-76AE7AE6D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515"/>
            <a:ext cx="12192000" cy="1180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283B27-C548-954D-CB77-0B79A32E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37"/>
          <a:stretch>
            <a:fillRect/>
          </a:stretch>
        </p:blipFill>
        <p:spPr>
          <a:xfrm>
            <a:off x="0" y="1335231"/>
            <a:ext cx="12192000" cy="11168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A84128-053D-F170-CA8B-D3AACB4DD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4580"/>
            <a:ext cx="12192000" cy="11806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56DBE1-34D5-E679-DA8B-ADB11AF77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53484"/>
            <a:ext cx="12192000" cy="11823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31B795-1DFC-FD67-2CCE-BBE0C5027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8135"/>
            <a:ext cx="12192000" cy="11806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D90DC1-8737-3EAE-AEAE-68338ADF386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955097"/>
            <a:ext cx="12192000" cy="118152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1DBF74D-0464-1579-C37B-DEF60310E1DA}"/>
              </a:ext>
            </a:extLst>
          </p:cNvPr>
          <p:cNvSpPr/>
          <p:nvPr/>
        </p:nvSpPr>
        <p:spPr>
          <a:xfrm>
            <a:off x="0" y="3044580"/>
            <a:ext cx="12192000" cy="377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4755A2-16BE-B418-198D-2C735021B9D0}"/>
              </a:ext>
            </a:extLst>
          </p:cNvPr>
          <p:cNvSpPr/>
          <p:nvPr/>
        </p:nvSpPr>
        <p:spPr>
          <a:xfrm>
            <a:off x="0" y="4923360"/>
            <a:ext cx="12192000" cy="1932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002BD2D9-4C5E-D2E4-7EAD-C912F3B3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A3E-AF44-E625-9BDA-860AA6AF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attern of lines on a white background&#10;&#10;AI-generated content may be incorrect.">
            <a:extLst>
              <a:ext uri="{FF2B5EF4-FFF2-40B4-BE49-F238E27FC236}">
                <a16:creationId xmlns:a16="http://schemas.microsoft.com/office/drawing/2014/main" id="{515A1626-ACEF-B8B8-AD29-170C69C71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1" y="0"/>
            <a:ext cx="11489165" cy="68580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E028D1-888F-5936-FA5F-459C5575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4951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1D73-029B-E6EF-4513-04DBFF1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Left-turn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3FF8-65A2-4AA8-485F-F376DF5D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71A07-10ED-25EB-6E8F-F54C0039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40" y="2659856"/>
            <a:ext cx="5856520" cy="268287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9B12738-D739-0418-AD95-2B6F8A90444B}"/>
              </a:ext>
            </a:extLst>
          </p:cNvPr>
          <p:cNvSpPr/>
          <p:nvPr/>
        </p:nvSpPr>
        <p:spPr>
          <a:xfrm>
            <a:off x="3505215" y="1386374"/>
            <a:ext cx="4819650" cy="874651"/>
          </a:xfrm>
          <a:prstGeom prst="wedgeRoundRectCallout">
            <a:avLst>
              <a:gd name="adj1" fmla="val 5959"/>
              <a:gd name="adj2" fmla="val 131431"/>
              <a:gd name="adj3" fmla="val 1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Ego vehicle (AV under study)</a:t>
            </a:r>
          </a:p>
          <a:p>
            <a:pPr algn="ctr"/>
            <a:r>
              <a:rPr lang="en-US"/>
              <a:t>Our objective: identify diverse responses</a:t>
            </a:r>
            <a:endParaRPr lang="en-GB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2149397-AED4-654B-1F15-6D8A6267B802}"/>
              </a:ext>
            </a:extLst>
          </p:cNvPr>
          <p:cNvSpPr/>
          <p:nvPr/>
        </p:nvSpPr>
        <p:spPr>
          <a:xfrm>
            <a:off x="695115" y="5542078"/>
            <a:ext cx="3609975" cy="915218"/>
          </a:xfrm>
          <a:prstGeom prst="wedgeRoundRectCallout">
            <a:avLst>
              <a:gd name="adj1" fmla="val 54278"/>
              <a:gd name="adj2" fmla="val -116284"/>
              <a:gd name="adj3" fmla="val 166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Non-ego vehicle</a:t>
            </a:r>
          </a:p>
          <a:p>
            <a:pPr algn="ctr"/>
            <a:r>
              <a:rPr lang="en-US"/>
              <a:t>Our objective: evolve controllers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9E26B-79E5-E219-DFEA-E73B1502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22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14FB-40B8-72F7-7E2B-72E2783E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Quantitative (Left-turn)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91AD-975B-9639-CC05-00D9371C6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595A6-FC04-67B6-6C4A-75D79D6E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543137"/>
            <a:ext cx="5762506" cy="5314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84FD0-8DB7-481B-8A6C-4F0872A5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696" y="1825625"/>
            <a:ext cx="5638380" cy="48798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F8A08-1BAB-7507-A347-2CDC498C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71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cross section&#10;&#10;AI-generated content may be incorrect.">
            <a:extLst>
              <a:ext uri="{FF2B5EF4-FFF2-40B4-BE49-F238E27FC236}">
                <a16:creationId xmlns:a16="http://schemas.microsoft.com/office/drawing/2014/main" id="{9FCBC936-8498-1D68-B962-969976252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451" y="1149860"/>
            <a:ext cx="5852555" cy="1924991"/>
          </a:xfrm>
          <a:prstGeom prst="rect">
            <a:avLst/>
          </a:prstGeom>
        </p:spPr>
      </p:pic>
      <p:pic>
        <p:nvPicPr>
          <p:cNvPr id="19" name="Picture 18" descr="A close-up of a grey object&#10;&#10;AI-generated content may be incorrect.">
            <a:extLst>
              <a:ext uri="{FF2B5EF4-FFF2-40B4-BE49-F238E27FC236}">
                <a16:creationId xmlns:a16="http://schemas.microsoft.com/office/drawing/2014/main" id="{BE2E97C3-29EA-922C-9A8C-31DBC597C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67" y="3106547"/>
            <a:ext cx="6148704" cy="1725107"/>
          </a:xfrm>
          <a:prstGeom prst="rect">
            <a:avLst/>
          </a:prstGeom>
        </p:spPr>
      </p:pic>
      <p:pic>
        <p:nvPicPr>
          <p:cNvPr id="21" name="Picture 20" descr="A drawing of a knife&#10;&#10;AI-generated content may be incorrect.">
            <a:extLst>
              <a:ext uri="{FF2B5EF4-FFF2-40B4-BE49-F238E27FC236}">
                <a16:creationId xmlns:a16="http://schemas.microsoft.com/office/drawing/2014/main" id="{3493B0D0-D2D1-6479-68AE-813399C23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399" y="4863350"/>
            <a:ext cx="5974163" cy="1725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541F7-516B-1CEE-1139-D0C7441E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Qualitative (Left-turn)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83415-8228-1323-CD45-4B6F4446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CDE33-8807-2ED9-4ADC-9A9847453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" y="1543137"/>
            <a:ext cx="5762506" cy="53148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447A37-4712-EA9B-EC03-05600594E801}"/>
              </a:ext>
            </a:extLst>
          </p:cNvPr>
          <p:cNvSpPr/>
          <p:nvPr/>
        </p:nvSpPr>
        <p:spPr>
          <a:xfrm>
            <a:off x="10069286" y="406916"/>
            <a:ext cx="295275" cy="285750"/>
          </a:xfrm>
          <a:prstGeom prst="rect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5DAD7A-C6DB-399E-8AF5-755B4902FF80}"/>
              </a:ext>
            </a:extLst>
          </p:cNvPr>
          <p:cNvSpPr/>
          <p:nvPr/>
        </p:nvSpPr>
        <p:spPr>
          <a:xfrm>
            <a:off x="10069286" y="864110"/>
            <a:ext cx="295275" cy="285750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5EB86-04AA-433B-D36E-83705A59D9E9}"/>
              </a:ext>
            </a:extLst>
          </p:cNvPr>
          <p:cNvSpPr/>
          <p:nvPr/>
        </p:nvSpPr>
        <p:spPr>
          <a:xfrm>
            <a:off x="10069285" y="1321304"/>
            <a:ext cx="295275" cy="285750"/>
          </a:xfrm>
          <a:prstGeom prst="rect">
            <a:avLst/>
          </a:prstGeom>
          <a:solidFill>
            <a:srgbClr val="33CC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F61EC-380E-8D07-7878-504B5E3D02F4}"/>
              </a:ext>
            </a:extLst>
          </p:cNvPr>
          <p:cNvSpPr txBox="1"/>
          <p:nvPr/>
        </p:nvSpPr>
        <p:spPr>
          <a:xfrm>
            <a:off x="10450286" y="36512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Collision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9C7D2C-8CD3-982B-C886-DC92DD4A0157}"/>
              </a:ext>
            </a:extLst>
          </p:cNvPr>
          <p:cNvSpPr txBox="1"/>
          <p:nvPr/>
        </p:nvSpPr>
        <p:spPr>
          <a:xfrm>
            <a:off x="10450286" y="822319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Near miss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438E6-01CA-FEF1-0A2D-701259C28610}"/>
              </a:ext>
            </a:extLst>
          </p:cNvPr>
          <p:cNvSpPr txBox="1"/>
          <p:nvPr/>
        </p:nvSpPr>
        <p:spPr>
          <a:xfrm>
            <a:off x="10450286" y="128427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Success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4894BD-FA83-8C8F-4E5D-2722DB0BB7C2}"/>
              </a:ext>
            </a:extLst>
          </p:cNvPr>
          <p:cNvSpPr txBox="1"/>
          <p:nvPr/>
        </p:nvSpPr>
        <p:spPr>
          <a:xfrm>
            <a:off x="8747796" y="2837004"/>
            <a:ext cx="113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EvoDriver</a:t>
            </a:r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54587-D063-6624-10A3-61374B6C7338}"/>
              </a:ext>
            </a:extLst>
          </p:cNvPr>
          <p:cNvSpPr txBox="1"/>
          <p:nvPr/>
        </p:nvSpPr>
        <p:spPr>
          <a:xfrm>
            <a:off x="8659475" y="4620415"/>
            <a:ext cx="140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Monte Carlo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90C3E-2059-D67A-1C2D-C5BC9A1AFF80}"/>
              </a:ext>
            </a:extLst>
          </p:cNvPr>
          <p:cNvSpPr txBox="1"/>
          <p:nvPr/>
        </p:nvSpPr>
        <p:spPr>
          <a:xfrm>
            <a:off x="8714843" y="6391729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Adversarial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680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0B60-571A-C61D-548C-DCE763A5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Novelty scores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B9BA-0CD2-FC0D-0EA1-5F07B5DD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FD06C-E004-F78D-95D6-80C2BE8A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86</a:t>
            </a:fld>
            <a:endParaRPr lang="en-GB"/>
          </a:p>
        </p:txBody>
      </p:sp>
      <p:pic>
        <p:nvPicPr>
          <p:cNvPr id="6" name="Picture 5" descr="A screenshot of a test&#10;&#10;AI-generated content may be incorrect.">
            <a:extLst>
              <a:ext uri="{FF2B5EF4-FFF2-40B4-BE49-F238E27FC236}">
                <a16:creationId xmlns:a16="http://schemas.microsoft.com/office/drawing/2014/main" id="{39A2EB9A-FA74-81F5-BF4A-EB0E25EC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2442590"/>
            <a:ext cx="8640381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98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44F4-5A79-FA73-78D9-6FB5768D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EvoDriver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7E54-097C-678C-7A88-F9A2B8AE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and impact on community</a:t>
            </a:r>
          </a:p>
          <a:p>
            <a:pPr lvl="1"/>
            <a:r>
              <a:rPr lang="en-US"/>
              <a:t>Synthesize GP and BTs</a:t>
            </a:r>
          </a:p>
          <a:p>
            <a:pPr lvl="1"/>
            <a:r>
              <a:rPr lang="en-US"/>
              <a:t>Fully automated approach</a:t>
            </a:r>
          </a:p>
          <a:p>
            <a:pPr lvl="2"/>
            <a:r>
              <a:rPr lang="en-US"/>
              <a:t>No developer bias</a:t>
            </a:r>
          </a:p>
          <a:p>
            <a:pPr lvl="2"/>
            <a:r>
              <a:rPr lang="en-US"/>
              <a:t>Avoid manual reward tuning</a:t>
            </a:r>
          </a:p>
          <a:p>
            <a:pPr lvl="1"/>
            <a:r>
              <a:rPr lang="en-US"/>
              <a:t>Interpretability</a:t>
            </a:r>
          </a:p>
          <a:p>
            <a:r>
              <a:rPr lang="en-US"/>
              <a:t>Technical</a:t>
            </a:r>
          </a:p>
          <a:p>
            <a:pPr lvl="1"/>
            <a:r>
              <a:rPr lang="en-US"/>
              <a:t>Diversity-driven approach identify</a:t>
            </a:r>
          </a:p>
          <a:p>
            <a:pPr marL="457200" lvl="1" indent="0">
              <a:buNone/>
            </a:pPr>
            <a:r>
              <a:rPr lang="en-US"/>
              <a:t>	misbehaviors or undesired interactions</a:t>
            </a:r>
          </a:p>
          <a:p>
            <a:pPr lvl="1"/>
            <a:r>
              <a:rPr lang="en-US"/>
              <a:t>Bottom-up approach</a:t>
            </a:r>
          </a:p>
          <a:p>
            <a:pPr lvl="1"/>
            <a:endParaRPr lang="en-GB"/>
          </a:p>
        </p:txBody>
      </p:sp>
      <p:pic>
        <p:nvPicPr>
          <p:cNvPr id="5" name="Picture 4" descr="A red line in a black background&#10;&#10;AI-generated content may be incorrect.">
            <a:extLst>
              <a:ext uri="{FF2B5EF4-FFF2-40B4-BE49-F238E27FC236}">
                <a16:creationId xmlns:a16="http://schemas.microsoft.com/office/drawing/2014/main" id="{B57F832E-3BA8-C0F5-D113-6B9EB8AEC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18" y="5725394"/>
            <a:ext cx="5789346" cy="903138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5F804120-B5EF-F52F-C1A9-0EFF0A00D840}"/>
              </a:ext>
            </a:extLst>
          </p:cNvPr>
          <p:cNvSpPr/>
          <p:nvPr/>
        </p:nvSpPr>
        <p:spPr>
          <a:xfrm>
            <a:off x="3387505" y="6142682"/>
            <a:ext cx="2698750" cy="79996"/>
          </a:xfrm>
          <a:prstGeom prst="leftRightArrow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627CB86-471F-0C00-ABC0-9D8AFAA2F52D}"/>
              </a:ext>
            </a:extLst>
          </p:cNvPr>
          <p:cNvSpPr/>
          <p:nvPr/>
        </p:nvSpPr>
        <p:spPr>
          <a:xfrm>
            <a:off x="4781783" y="5917710"/>
            <a:ext cx="493486" cy="449943"/>
          </a:xfrm>
          <a:prstGeom prst="star5">
            <a:avLst/>
          </a:prstGeom>
          <a:solidFill>
            <a:srgbClr val="32F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3481F1-832A-17C2-9C33-FC8CEC8F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518" y="3745228"/>
            <a:ext cx="4117282" cy="2747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7D5A4-9381-3E16-E978-2E5D3A3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563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BE1555-1B2A-41A6-E760-ACC82A1A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C067CF-C3F6-A493-5B6B-444DE30F5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F7798-CF2F-99BE-F51E-04503BEF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3457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6D84-8B79-CC17-FE1A-F9BE6476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High-level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7702-4360-7FB8-D5D2-BBE2F97DD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Developed a suite of search-based testing techniques to </a:t>
            </a:r>
            <a:r>
              <a:rPr lang="en-US" b="1"/>
              <a:t>assess system robustness against human-based uncertainty</a:t>
            </a:r>
          </a:p>
          <a:p>
            <a:pPr lvl="1"/>
            <a:r>
              <a:rPr lang="en-US"/>
              <a:t>Intended for </a:t>
            </a:r>
            <a:r>
              <a:rPr lang="en-US" b="1"/>
              <a:t>developers/testers</a:t>
            </a:r>
            <a:r>
              <a:rPr lang="en-US"/>
              <a:t> to use during testing phases</a:t>
            </a:r>
          </a:p>
          <a:p>
            <a:pPr lvl="2"/>
            <a:r>
              <a:rPr lang="en-US"/>
              <a:t>LEC model developer (component)</a:t>
            </a:r>
          </a:p>
          <a:p>
            <a:pPr lvl="2"/>
            <a:r>
              <a:rPr lang="en-US"/>
              <a:t>LES developer (system)</a:t>
            </a:r>
          </a:p>
          <a:p>
            <a:pPr lvl="1"/>
            <a:r>
              <a:rPr lang="en-US"/>
              <a:t>Potentially reconfigurations of road traffic by regulators</a:t>
            </a:r>
          </a:p>
          <a:p>
            <a:r>
              <a:rPr lang="en-US"/>
              <a:t>Automatically discovers test cases and limitations of AI</a:t>
            </a:r>
          </a:p>
          <a:p>
            <a:pPr lvl="1"/>
            <a:r>
              <a:rPr lang="en-US"/>
              <a:t>Allows multiple executions on different processes</a:t>
            </a:r>
          </a:p>
          <a:p>
            <a:pPr lvl="1"/>
            <a:r>
              <a:rPr lang="en-US"/>
              <a:t>Avoid developer bias </a:t>
            </a:r>
          </a:p>
          <a:p>
            <a:pPr lvl="1"/>
            <a:r>
              <a:rPr lang="en-US"/>
              <a:t>Reduce developer burden</a:t>
            </a:r>
          </a:p>
          <a:p>
            <a:r>
              <a:rPr lang="en-US"/>
              <a:t>Identify </a:t>
            </a:r>
            <a:r>
              <a:rPr lang="en-US" b="1"/>
              <a:t>test cases</a:t>
            </a:r>
            <a:r>
              <a:rPr lang="en-US"/>
              <a:t> that leads to undesirable behavior before deployment, assure safety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732A7-130C-8E53-CB34-50E16E6B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69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E8A2-7CA8-3B3F-52C7-3EF47715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Objective-driven and Diverse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D71C6-6FA5-9B67-819E-57FF2DA7C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design and develop </a:t>
            </a:r>
            <a:r>
              <a:rPr lang="en-US" b="1"/>
              <a:t>testing techniques </a:t>
            </a:r>
            <a:r>
              <a:rPr lang="en-US"/>
              <a:t>that generates data with an emphasis on</a:t>
            </a:r>
          </a:p>
          <a:p>
            <a:pPr lvl="1"/>
            <a:r>
              <a:rPr lang="en-US"/>
              <a:t>Targeted (objective-driven) misbehaviors in the LEC/LES</a:t>
            </a:r>
          </a:p>
          <a:p>
            <a:pPr lvl="1"/>
            <a:r>
              <a:rPr lang="en-US"/>
              <a:t>Diverse misbehaviors in the LEC/LES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D1917-8059-95E7-2718-8F350DF1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4287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6161-E447-BDB0-EC78-1760DB87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BC33C-CA73-1AD9-1585-613645C4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EvoAttack [14, 15]</a:t>
            </a:r>
          </a:p>
          <a:p>
            <a:pPr lvl="1"/>
            <a:r>
              <a:rPr lang="en-US"/>
              <a:t>Described a new class of adversarial attacks focusing on </a:t>
            </a:r>
            <a:r>
              <a:rPr lang="en-US" b="1"/>
              <a:t>suppressing</a:t>
            </a:r>
            <a:r>
              <a:rPr lang="en-US"/>
              <a:t> ability of ML algorithms to identify objects</a:t>
            </a:r>
          </a:p>
          <a:p>
            <a:r>
              <a:rPr lang="en-US"/>
              <a:t>Expound [16, 17]</a:t>
            </a:r>
          </a:p>
          <a:p>
            <a:pPr lvl="1"/>
            <a:r>
              <a:rPr lang="en-US"/>
              <a:t>Described a technique to identify </a:t>
            </a:r>
            <a:r>
              <a:rPr lang="en-US" b="1"/>
              <a:t>diverse</a:t>
            </a:r>
            <a:r>
              <a:rPr lang="en-US"/>
              <a:t> ways a ML algorithm can fail </a:t>
            </a:r>
          </a:p>
          <a:p>
            <a:r>
              <a:rPr lang="en-US" err="1"/>
              <a:t>SavviDriver</a:t>
            </a:r>
            <a:r>
              <a:rPr lang="en-US"/>
              <a:t> [18, 19]</a:t>
            </a:r>
          </a:p>
          <a:p>
            <a:pPr lvl="1"/>
            <a:r>
              <a:rPr lang="en-US"/>
              <a:t>Described a </a:t>
            </a:r>
            <a:r>
              <a:rPr lang="en-US" b="1"/>
              <a:t>top-down</a:t>
            </a:r>
            <a:r>
              <a:rPr lang="en-US"/>
              <a:t> game-based testing approach to identify maneuvers that can result in previously unseen, undesirable behaviors</a:t>
            </a:r>
          </a:p>
          <a:p>
            <a:r>
              <a:rPr lang="en-US" err="1"/>
              <a:t>EvoDriver</a:t>
            </a:r>
            <a:r>
              <a:rPr lang="en-US"/>
              <a:t> [20]</a:t>
            </a:r>
          </a:p>
          <a:p>
            <a:pPr lvl="1"/>
            <a:r>
              <a:rPr lang="en-US"/>
              <a:t>Described a </a:t>
            </a:r>
            <a:r>
              <a:rPr lang="en-US" b="1"/>
              <a:t>bottom-up</a:t>
            </a:r>
            <a:r>
              <a:rPr lang="en-US"/>
              <a:t> approach to discover diverse maneuvers that can lead to diverse behaviors in an AV under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0398B-754F-3594-170E-93498981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E14-A172-FF52-54AA-635607B7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2DFCF-2583-8BC2-7EE6-2065FEDE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91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F4CC65-DABA-0765-456B-DACFAB074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576390"/>
              </p:ext>
            </p:extLst>
          </p:nvPr>
        </p:nvGraphicFramePr>
        <p:xfrm>
          <a:off x="942975" y="1842928"/>
          <a:ext cx="10306051" cy="42363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72025">
                  <a:extLst>
                    <a:ext uri="{9D8B030D-6E8A-4147-A177-3AD203B41FA5}">
                      <a16:colId xmlns:a16="http://schemas.microsoft.com/office/drawing/2014/main" val="240400674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126512042"/>
                    </a:ext>
                  </a:extLst>
                </a:gridCol>
                <a:gridCol w="1672035">
                  <a:extLst>
                    <a:ext uri="{9D8B030D-6E8A-4147-A177-3AD203B41FA5}">
                      <a16:colId xmlns:a16="http://schemas.microsoft.com/office/drawing/2014/main" val="1081107995"/>
                    </a:ext>
                  </a:extLst>
                </a:gridCol>
                <a:gridCol w="2576116">
                  <a:extLst>
                    <a:ext uri="{9D8B030D-6E8A-4147-A177-3AD203B41FA5}">
                      <a16:colId xmlns:a16="http://schemas.microsoft.com/office/drawing/2014/main" val="2852990897"/>
                    </a:ext>
                  </a:extLst>
                </a:gridCol>
              </a:tblGrid>
              <a:tr h="695362">
                <a:tc>
                  <a:txBody>
                    <a:bodyPr/>
                    <a:lstStyle/>
                    <a:p>
                      <a:r>
                        <a:rPr lang="en-US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Objective / 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Search-based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47687"/>
                  </a:ext>
                </a:extLst>
              </a:tr>
              <a:tr h="856090">
                <a:tc>
                  <a:txBody>
                    <a:bodyPr/>
                    <a:lstStyle/>
                    <a:p>
                      <a:r>
                        <a:rPr lang="en-US"/>
                        <a:t>Suppress object detection capabilities</a:t>
                      </a:r>
                    </a:p>
                    <a:p>
                      <a:r>
                        <a:rPr lang="en-US"/>
                        <a:t>[</a:t>
                      </a:r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SSBSE2022, JASE2024</a:t>
                      </a:r>
                      <a:r>
                        <a:rPr lang="en-US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LEC (object detector)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 + refinements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11310"/>
                  </a:ext>
                </a:extLst>
              </a:tr>
              <a:tr h="856090">
                <a:tc>
                  <a:txBody>
                    <a:bodyPr/>
                    <a:lstStyle/>
                    <a:p>
                      <a:r>
                        <a:rPr lang="en-US"/>
                        <a:t>Discover diverse adversarial failures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</a:t>
                      </a:r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SSBSE2023, (Under review) JASE2025</a:t>
                      </a:r>
                      <a:r>
                        <a:rPr lang="en-US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LEC (image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 + novelty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000264"/>
                  </a:ext>
                </a:extLst>
              </a:tr>
              <a:tr h="856090">
                <a:tc>
                  <a:txBody>
                    <a:bodyPr/>
                    <a:lstStyle/>
                    <a:p>
                      <a:r>
                        <a:rPr lang="en-US"/>
                        <a:t>Top-down uncertainty exploration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</a:t>
                      </a:r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SEAMS2024, (In Press) SOSYM2025</a:t>
                      </a:r>
                      <a:r>
                        <a:rPr lang="en-US"/>
                        <a:t>]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 (autonomous vehicle)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Non-cooperative game theory + RL + goal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27319"/>
                  </a:ext>
                </a:extLst>
              </a:tr>
              <a:tr h="815670">
                <a:tc>
                  <a:txBody>
                    <a:bodyPr/>
                    <a:lstStyle/>
                    <a:p>
                      <a:r>
                        <a:rPr lang="en-US"/>
                        <a:t>Bottom-up exploratory approach to discover diverse failures in 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</a:t>
                      </a:r>
                      <a:r>
                        <a:rPr lang="en-US" sz="1400" kern="12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(Submitted </a:t>
                      </a:r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for </a:t>
                      </a:r>
                      <a:r>
                        <a:rPr lang="en-US" sz="1400" kern="12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publication)</a:t>
                      </a:r>
                      <a:r>
                        <a:rPr lang="en-US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LES (autonomous vehicle)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BT + GP + novelty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044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965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3C8D-84E5-A36F-4BEE-09C99C7B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Search-based Assurance Techniques for Learning-enabled Components and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3381E-CC27-6779-9552-7948FFC0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92</a:t>
            </a:fld>
            <a:endParaRPr lang="en-GB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3B6235A-BC2E-F6F8-E289-0A2EE30598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7166402"/>
              </p:ext>
            </p:extLst>
          </p:nvPr>
        </p:nvGraphicFramePr>
        <p:xfrm>
          <a:off x="547870" y="1763015"/>
          <a:ext cx="10805930" cy="506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5769">
                  <a:extLst>
                    <a:ext uri="{9D8B030D-6E8A-4147-A177-3AD203B41FA5}">
                      <a16:colId xmlns:a16="http://schemas.microsoft.com/office/drawing/2014/main" val="1849428018"/>
                    </a:ext>
                  </a:extLst>
                </a:gridCol>
                <a:gridCol w="1985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076">
                  <a:extLst>
                    <a:ext uri="{9D8B030D-6E8A-4147-A177-3AD203B41FA5}">
                      <a16:colId xmlns:a16="http://schemas.microsoft.com/office/drawing/2014/main" val="3703769277"/>
                    </a:ext>
                  </a:extLst>
                </a:gridCol>
                <a:gridCol w="1742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3858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Objective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Name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Target</a:t>
                      </a:r>
                    </a:p>
                    <a:p>
                      <a:pPr algn="ctr"/>
                      <a:r>
                        <a:rPr lang="en-US" sz="2000" b="1"/>
                        <a:t>Domain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Techniques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Search-criteria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Search-based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029">
                <a:tc>
                  <a:txBody>
                    <a:bodyPr/>
                    <a:lstStyle/>
                    <a:p>
                      <a:r>
                        <a:rPr lang="en-US" sz="1600" b="1"/>
                        <a:t>Adversarial ML Testing </a:t>
                      </a:r>
                    </a:p>
                    <a:p>
                      <a:r>
                        <a:rPr lang="en-US" sz="1600" b="1"/>
                        <a:t>[</a:t>
                      </a:r>
                      <a:r>
                        <a:rPr lang="en-US" sz="1400" b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SSBSE2022</a:t>
                      </a:r>
                      <a:r>
                        <a:rPr lang="en-US" sz="1600" b="1"/>
                        <a:t>]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EvoAttack</a:t>
                      </a:r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LEC</a:t>
                      </a:r>
                    </a:p>
                    <a:p>
                      <a:r>
                        <a:rPr lang="en-US" sz="1600"/>
                        <a:t>(object detector) 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Black box data/model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Objective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 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3899">
                <a:tc>
                  <a:txBody>
                    <a:bodyPr/>
                    <a:lstStyle/>
                    <a:p>
                      <a:r>
                        <a:rPr lang="en-US" sz="1600" b="1"/>
                        <a:t>Discover Diverse Adverse Failures </a:t>
                      </a:r>
                      <a:r>
                        <a:rPr lang="en-US" sz="1600" b="1" baseline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400" b="0" kern="12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SSBSE2023, submitted to JASE2025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600" b="0">
                        <a:solidFill>
                          <a:srgbClr val="0070C0"/>
                        </a:solidFill>
                      </a:endParaRP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Expound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LEC</a:t>
                      </a:r>
                    </a:p>
                    <a:p>
                      <a:r>
                        <a:rPr lang="en-US" sz="1600"/>
                        <a:t>(image classifier) </a:t>
                      </a:r>
                    </a:p>
                    <a:p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Black box data/model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Diversity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EC</a:t>
                      </a:r>
                      <a:r>
                        <a:rPr lang="en-US" sz="1600" baseline="0"/>
                        <a:t> novelty search</a:t>
                      </a:r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1636">
                <a:tc>
                  <a:txBody>
                    <a:bodyPr/>
                    <a:lstStyle/>
                    <a:p>
                      <a:r>
                        <a:rPr lang="en-US" sz="1600" b="1"/>
                        <a:t>Top-down human-based uncertainty exploration to address LES assurance</a:t>
                      </a:r>
                    </a:p>
                    <a:p>
                      <a:r>
                        <a:rPr lang="en-US" sz="1600" b="1"/>
                        <a:t>[</a:t>
                      </a:r>
                      <a:r>
                        <a:rPr lang="en-US" sz="1400" b="0" kern="12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SEAMS2024,SoSym2025 (in press)</a:t>
                      </a:r>
                      <a:r>
                        <a:rPr lang="en-US" sz="1600" b="1"/>
                        <a:t>]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SafeDriveRL</a:t>
                      </a:r>
                    </a:p>
                    <a:p>
                      <a:r>
                        <a:rPr lang="en-US" sz="1600" err="1"/>
                        <a:t>SaVViDriver</a:t>
                      </a:r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LES</a:t>
                      </a:r>
                    </a:p>
                    <a:p>
                      <a:r>
                        <a:rPr lang="en-US" sz="1600"/>
                        <a:t>(autonomous</a:t>
                      </a:r>
                    </a:p>
                    <a:p>
                      <a:r>
                        <a:rPr lang="en-US" sz="1600"/>
                        <a:t>vehicle)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Goal models, utility functions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Objective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Game Theory, RL 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1513">
                <a:tc>
                  <a:txBody>
                    <a:bodyPr/>
                    <a:lstStyle/>
                    <a:p>
                      <a:r>
                        <a:rPr lang="en-US" sz="1600" b="1"/>
                        <a:t>Bottom-up human-based uncertainty diverse exploration to address LES assurance</a:t>
                      </a:r>
                    </a:p>
                    <a:p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400" b="0" kern="12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submitted for publication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EvoDriver</a:t>
                      </a:r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LES</a:t>
                      </a:r>
                    </a:p>
                    <a:p>
                      <a:r>
                        <a:rPr lang="en-US" sz="1600"/>
                        <a:t>(autonomous</a:t>
                      </a:r>
                    </a:p>
                    <a:p>
                      <a:r>
                        <a:rPr lang="en-US" sz="1600"/>
                        <a:t>vehicle)</a:t>
                      </a:r>
                    </a:p>
                    <a:p>
                      <a:endParaRPr lang="en-US" sz="1600"/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Behavior Trees (BTs)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Diversity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GP, novelty search</a:t>
                      </a:r>
                    </a:p>
                  </a:txBody>
                  <a:tcPr marL="77802" marR="77802" marT="38894" marB="38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367EA27C-39E2-BA68-688A-CA5499A88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55" y="2764051"/>
            <a:ext cx="1929945" cy="4065374"/>
          </a:xfrm>
          <a:prstGeom prst="roundRect">
            <a:avLst>
              <a:gd name="adj" fmla="val 16667"/>
            </a:avLst>
          </a:prstGeom>
          <a:solidFill>
            <a:srgbClr val="FF85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en-US" altLang="en-US" sz="1620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763EC9C-F425-29B2-9824-DAB0A3DA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2969" y="2886075"/>
            <a:ext cx="1790831" cy="3980420"/>
          </a:xfrm>
          <a:prstGeom prst="roundRect">
            <a:avLst>
              <a:gd name="adj" fmla="val 16667"/>
            </a:avLst>
          </a:prstGeom>
          <a:solidFill>
            <a:srgbClr val="00FF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en-US" altLang="en-US" sz="1620"/>
          </a:p>
        </p:txBody>
      </p:sp>
    </p:spTree>
    <p:extLst>
      <p:ext uri="{BB962C8B-B14F-4D97-AF65-F5344CB8AC3E}">
        <p14:creationId xmlns:p14="http://schemas.microsoft.com/office/powerpoint/2010/main" val="16319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5E93-74D9-C01E-2C96-F2BDF071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FC3E8-6920-EAEA-D531-F4321A81F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AI is ubiquitous</a:t>
            </a:r>
          </a:p>
          <a:p>
            <a:r>
              <a:rPr lang="en-GB"/>
              <a:t>Their correctness is not guaranteed in the face of uncertainty</a:t>
            </a:r>
          </a:p>
          <a:p>
            <a:r>
              <a:rPr lang="en-GB"/>
              <a:t>We have presented different testing frameworks to discover undesirable </a:t>
            </a:r>
            <a:r>
              <a:rPr lang="en-GB" err="1"/>
              <a:t>behaviors</a:t>
            </a:r>
            <a:r>
              <a:rPr lang="en-GB"/>
              <a:t> in AI models during testing phase</a:t>
            </a:r>
          </a:p>
          <a:p>
            <a:pPr lvl="1"/>
            <a:r>
              <a:rPr lang="en-GB"/>
              <a:t>Focus on different types of human-based uncertainty</a:t>
            </a:r>
          </a:p>
          <a:p>
            <a:pPr lvl="1"/>
            <a:r>
              <a:rPr lang="en-GB"/>
              <a:t>Focus on single issue or diversity driven test cases</a:t>
            </a:r>
          </a:p>
          <a:p>
            <a:r>
              <a:rPr lang="en-GB"/>
              <a:t>Overarching objectives</a:t>
            </a:r>
          </a:p>
          <a:p>
            <a:pPr lvl="1"/>
            <a:r>
              <a:rPr lang="en-US"/>
              <a:t>Developed a suite of a</a:t>
            </a:r>
            <a:r>
              <a:rPr lang="en-GB" err="1"/>
              <a:t>utomated</a:t>
            </a:r>
            <a:r>
              <a:rPr lang="en-GB"/>
              <a:t> testing approaches</a:t>
            </a:r>
          </a:p>
          <a:p>
            <a:pPr lvl="1"/>
            <a:r>
              <a:rPr lang="en-GB"/>
              <a:t>Supplement and complement existing testing techniques</a:t>
            </a:r>
          </a:p>
          <a:p>
            <a:pPr lvl="1"/>
            <a:r>
              <a:rPr lang="en-GB"/>
              <a:t>Systematic approaches to discover a wide spectrum of non-intuitive test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90469-D264-F45D-B7A9-B30A2ECC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7466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8D7F-C208-3087-DE69-119AC192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ECCA-D512-E2A8-B4D7-3BD3094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Assessing robustness in High-Fidelity simulators</a:t>
            </a:r>
          </a:p>
          <a:p>
            <a:r>
              <a:rPr lang="en-GB"/>
              <a:t>Goal-based </a:t>
            </a:r>
            <a:r>
              <a:rPr lang="en-GB" err="1"/>
              <a:t>modeling</a:t>
            </a:r>
            <a:r>
              <a:rPr lang="en-GB"/>
              <a:t> for reward shaping</a:t>
            </a:r>
          </a:p>
          <a:p>
            <a:r>
              <a:rPr lang="en-GB"/>
              <a:t>Run-time explainability for LESs</a:t>
            </a:r>
          </a:p>
          <a:p>
            <a:r>
              <a:rPr lang="en-GB"/>
              <a:t>System robustification and mitigation strategies for uncertainties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3A43-42B0-B8FD-0FA3-ADBE0853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9928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FE43-37C0-4032-1431-17132706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Publications and Manuscripts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88FA6-6560-967B-40ED-6CECA064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Sol Zilberman, </a:t>
            </a:r>
            <a:r>
              <a:rPr lang="en-US" b="1"/>
              <a:t>Kenneth H Chan</a:t>
            </a:r>
            <a:r>
              <a:rPr lang="en-US"/>
              <a:t>, and B.H.C. Cheng. </a:t>
            </a:r>
            <a:r>
              <a:rPr lang="en-US" err="1"/>
              <a:t>EvoDriver</a:t>
            </a:r>
            <a:r>
              <a:rPr lang="en-US"/>
              <a:t>: Novelty-search driven evolution of behavioral test suites for autonomous vehicles, 2025. (Submitted for publication)</a:t>
            </a:r>
          </a:p>
          <a:p>
            <a:r>
              <a:rPr lang="en-US" b="1"/>
              <a:t>Kenneth H Chan</a:t>
            </a:r>
            <a:r>
              <a:rPr lang="en-US"/>
              <a:t>, Sol Zilberman, and B.H.C. Cheng. </a:t>
            </a:r>
            <a:r>
              <a:rPr lang="en-US" err="1"/>
              <a:t>SavviDriver</a:t>
            </a:r>
            <a:r>
              <a:rPr lang="en-US"/>
              <a:t>: Model-based framework for game-based testing of autonomous vehicles in diverse multi-agent traffic scenarios. Software and Systems Modeling, 2025. (In press)</a:t>
            </a:r>
          </a:p>
          <a:p>
            <a:r>
              <a:rPr lang="en-US" b="1"/>
              <a:t>Kenneth H Chan </a:t>
            </a:r>
            <a:r>
              <a:rPr lang="en-US"/>
              <a:t>and B.H.C. Cheng. Expound: a diversity-driven black-box approach for categories of model and domain-agnostic adversarial examples, 2025. (Submitted for publication to the Journal of Automated Software Engineering)</a:t>
            </a:r>
          </a:p>
          <a:p>
            <a:r>
              <a:rPr lang="en-US" b="1"/>
              <a:t>Kenneth H Chan </a:t>
            </a:r>
            <a:r>
              <a:rPr lang="en-US"/>
              <a:t>and B.H.C. Cheng. EvoAttack: Suppressive adversarial attacks against object detection models using evolutionary search. Automated Software Engineering, vol. 32, no. 3, 2025</a:t>
            </a:r>
          </a:p>
          <a:p>
            <a:r>
              <a:rPr lang="en-US" b="1"/>
              <a:t>Kenneth H Chan</a:t>
            </a:r>
            <a:r>
              <a:rPr lang="en-US"/>
              <a:t>, Sol Zilberman, Nick Polanco, Joshua E Siegel, and B.H.C. Cheng. SafeDriveRL: Combining non-cooperative game theory with reinforcement learning to explore and mitigate human-based uncertainty for autonomous vehicles. In Proceedings of the 19th International Symposium on Software Engineering for Adaptive and Self-Managing Systems, pages 214–220, 2024</a:t>
            </a:r>
          </a:p>
          <a:p>
            <a:r>
              <a:rPr lang="en-US" b="1"/>
              <a:t>Kenneth H Chan </a:t>
            </a:r>
            <a:r>
              <a:rPr lang="en-US"/>
              <a:t>and B.H.C. Cheng. Expound: A black-box approach for generating diversity-driven adversarial examples. In International Symposium on Search Based Software Engineering, pages 19–34. Springer,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5D78E-EC28-498E-B6C6-EE164EFE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7301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8EE0-F97B-D07E-D312-879E5E0E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Publications and Manuscript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1F1F9-1068-4B02-D054-41D74DD16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Michael Austin Langford, </a:t>
            </a:r>
            <a:r>
              <a:rPr lang="en-US" b="1"/>
              <a:t>Kenneth H Chan</a:t>
            </a:r>
            <a:r>
              <a:rPr lang="en-US"/>
              <a:t>, Jonathon Emil Fleck, Philip K McKinley, and B.H.C. Cheng. </a:t>
            </a:r>
            <a:r>
              <a:rPr lang="en-US" err="1"/>
              <a:t>MoDALAS</a:t>
            </a:r>
            <a:r>
              <a:rPr lang="en-US"/>
              <a:t>: addressing assurance for learning-enabled autonomous systems in the face of uncertainty. Software and Systems Modeling, pages 1–21, 2023</a:t>
            </a:r>
          </a:p>
          <a:p>
            <a:r>
              <a:rPr lang="en-US" b="1"/>
              <a:t>Kenneth H Chan </a:t>
            </a:r>
            <a:r>
              <a:rPr lang="en-US"/>
              <a:t>and B.H.C. Cheng. EvoAttack: An evolutionary search-based adversarial attack for object detection models. In Proceedings of the 14th IEEE Symposium on Search-Based Software Engineering, pages 83-97, Singapore, 2022</a:t>
            </a:r>
          </a:p>
          <a:p>
            <a:r>
              <a:rPr lang="en-US"/>
              <a:t>Michael Austin Langford, </a:t>
            </a:r>
            <a:r>
              <a:rPr lang="en-US" b="1"/>
              <a:t>Kenneth H Chan</a:t>
            </a:r>
            <a:r>
              <a:rPr lang="en-US"/>
              <a:t>, Jonathon Emil Fleck, Philip K McKinley, and B.H.C. Cheng. </a:t>
            </a:r>
            <a:r>
              <a:rPr lang="en-US" err="1"/>
              <a:t>MoDALAS</a:t>
            </a:r>
            <a:r>
              <a:rPr lang="en-US"/>
              <a:t>: Model-driven assurance for learning-enabled autonomous systems. In Proceedings of MODELS 2021: ACM/IEEE 24th International Conference on Model Driven Engineering Languages and Systems (MODELS), pages 207–216, Fukuoka, JP, 2021.</a:t>
            </a:r>
          </a:p>
          <a:p>
            <a:r>
              <a:rPr lang="en-US" b="1"/>
              <a:t>Kenneth H Chan</a:t>
            </a:r>
            <a:r>
              <a:rPr lang="en-US"/>
              <a:t>, Matthew Pasco, and B.H.C. Cheng. Towards a blockchain framework for autonomous vehicle system integrity. SAE International Journal of Transportation Cybersecurity and Privacy Special Issue on System Safety and Cybersecurity, pages 19-38,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C1FC2-09AC-C810-7DEF-9BC39CBA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351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D160-F298-246A-92E6-1A1D5733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F2712-8D13-0B00-363C-EF301E72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Dr. Cheng</a:t>
            </a:r>
          </a:p>
          <a:p>
            <a:r>
              <a:rPr lang="en-US"/>
              <a:t>Committee members</a:t>
            </a:r>
          </a:p>
          <a:p>
            <a:r>
              <a:rPr lang="en-US"/>
              <a:t>All my professors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5FF21-AB14-78B6-0FA1-755085B3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97</a:t>
            </a:fld>
            <a:endParaRPr lang="en-GB"/>
          </a:p>
        </p:txBody>
      </p:sp>
      <p:pic>
        <p:nvPicPr>
          <p:cNvPr id="10" name="Picture 9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84A5F872-995E-9DC1-4459-D115398A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84" y="1276350"/>
            <a:ext cx="3638476" cy="48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27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BF3A-6E31-5233-808B-765964F8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C387B-9F37-1F11-11B5-E42F08479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Parents, brother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97145-0BD4-4738-B994-C69E21EF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98</a:t>
            </a:fld>
            <a:endParaRPr lang="en-GB"/>
          </a:p>
        </p:txBody>
      </p:sp>
      <p:pic>
        <p:nvPicPr>
          <p:cNvPr id="6" name="Picture 5" descr="A group of children crying&#10;&#10;AI-generated content may be incorrect.">
            <a:extLst>
              <a:ext uri="{FF2B5EF4-FFF2-40B4-BE49-F238E27FC236}">
                <a16:creationId xmlns:a16="http://schemas.microsoft.com/office/drawing/2014/main" id="{DE493745-D115-A957-AAAE-9B7543D67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3" y="2925037"/>
            <a:ext cx="4757543" cy="3431313"/>
          </a:xfrm>
          <a:prstGeom prst="rect">
            <a:avLst/>
          </a:prstGeom>
        </p:spPr>
      </p:pic>
      <p:pic>
        <p:nvPicPr>
          <p:cNvPr id="8" name="Picture 7" descr="Two men standing on a railing with a city in the background&#10;&#10;AI-generated content may be incorrect.">
            <a:extLst>
              <a:ext uri="{FF2B5EF4-FFF2-40B4-BE49-F238E27FC236}">
                <a16:creationId xmlns:a16="http://schemas.microsoft.com/office/drawing/2014/main" id="{F9CB993F-EBF3-E07F-84A2-8B9F96B0E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17" y="473502"/>
            <a:ext cx="2508183" cy="1888514"/>
          </a:xfrm>
          <a:prstGeom prst="rect">
            <a:avLst/>
          </a:prstGeom>
        </p:spPr>
      </p:pic>
      <p:pic>
        <p:nvPicPr>
          <p:cNvPr id="10" name="Picture 9" descr="A person and person posing for a picture&#10;&#10;AI-generated content may be incorrect.">
            <a:extLst>
              <a:ext uri="{FF2B5EF4-FFF2-40B4-BE49-F238E27FC236}">
                <a16:creationId xmlns:a16="http://schemas.microsoft.com/office/drawing/2014/main" id="{BC0DB5C5-B45E-6872-3675-203C19213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35" y="323665"/>
            <a:ext cx="3069516" cy="4076701"/>
          </a:xfrm>
          <a:prstGeom prst="rect">
            <a:avLst/>
          </a:prstGeom>
        </p:spPr>
      </p:pic>
      <p:pic>
        <p:nvPicPr>
          <p:cNvPr id="11" name="Picture 10" descr="A group of people posing for a picture with a dog&#10;&#10;AI-generated content may be incorrect.">
            <a:extLst>
              <a:ext uri="{FF2B5EF4-FFF2-40B4-BE49-F238E27FC236}">
                <a16:creationId xmlns:a16="http://schemas.microsoft.com/office/drawing/2014/main" id="{FC534805-2E36-C291-9F17-F1765CDCA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17" y="2978150"/>
            <a:ext cx="4445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025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89C0-1244-141C-F8B4-292E050C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Acknowledgement: Sol Zilberman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E47F1-D21D-AB17-8B73-C73D736C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🧠His collaboration is a testament to the success of my dissertation, and plays a crucial role in the safety of future self-adaptive systems. Our research will leave a lasting impact on the future of ML systems.</a:t>
            </a:r>
          </a:p>
          <a:p>
            <a:r>
              <a:rPr lang="en-US"/>
              <a:t>🍝It is important to note that he was willing to eat my experiments every Wednesday, highlighting the rich and enduring trust between us</a:t>
            </a:r>
          </a:p>
          <a:p>
            <a:r>
              <a:rPr lang="en-US"/>
              <a:t>🚨Despite the challenges we faced — particularly those posed by the uncertainty of reviewer 2 — it is important to highlight our dedication to the revisions to ensure their success and publication.</a:t>
            </a:r>
          </a:p>
          <a:p>
            <a:r>
              <a:rPr lang="en-US"/>
              <a:t>👨🏼‍🤝‍👨🏼Our long friendship is not only strong — it’s a sign of trust and respect.</a:t>
            </a:r>
          </a:p>
          <a:p>
            <a:r>
              <a:rPr lang="en-US"/>
              <a:t>✅In summary: he is a cool guy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E8F9C-F3B0-47F2-4D88-177D96F4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825A-3984-4222-A86D-10F41CF694B7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38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6861</Words>
  <Application>Microsoft Office PowerPoint</Application>
  <PresentationFormat>Widescreen</PresentationFormat>
  <Paragraphs>847</Paragraphs>
  <Slides>107</Slides>
  <Notes>39</Notes>
  <HiddenSlides>11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Aptos</vt:lpstr>
      <vt:lpstr>Aptos Display</vt:lpstr>
      <vt:lpstr>Arial</vt:lpstr>
      <vt:lpstr>Calibri</vt:lpstr>
      <vt:lpstr>Times New Roman</vt:lpstr>
      <vt:lpstr>Office Theme</vt:lpstr>
      <vt:lpstr>Assessing Robustness Of AI-based Systems In The Face Of Human-based Exploitative Uncertainty</vt:lpstr>
      <vt:lpstr>Learning-enabled systems</vt:lpstr>
      <vt:lpstr>Challenges</vt:lpstr>
      <vt:lpstr>Exploitative Uncertainty</vt:lpstr>
      <vt:lpstr>Uncertainty in machine learning</vt:lpstr>
      <vt:lpstr>Machine learning testing</vt:lpstr>
      <vt:lpstr>Finding the needle in the haystack</vt:lpstr>
      <vt:lpstr>Thesis Statement</vt:lpstr>
      <vt:lpstr>Objective-driven and Diverse Data</vt:lpstr>
      <vt:lpstr>Visualization</vt:lpstr>
      <vt:lpstr>PowerPoint Presentation</vt:lpstr>
      <vt:lpstr>Overarching common objectives</vt:lpstr>
      <vt:lpstr>EvoAttack</vt:lpstr>
      <vt:lpstr>Context for EvoAttack</vt:lpstr>
      <vt:lpstr>Adversarial examples</vt:lpstr>
      <vt:lpstr>Adversarial examples for object detectors</vt:lpstr>
      <vt:lpstr>Methodology</vt:lpstr>
      <vt:lpstr>Validation</vt:lpstr>
      <vt:lpstr>Waymo data</vt:lpstr>
      <vt:lpstr>VisDrone data</vt:lpstr>
      <vt:lpstr>Summary</vt:lpstr>
      <vt:lpstr>Expound</vt:lpstr>
      <vt:lpstr>Expound Overview</vt:lpstr>
      <vt:lpstr>Challenges with existing techniques</vt:lpstr>
      <vt:lpstr>Why diversity</vt:lpstr>
      <vt:lpstr>Issues with traditional greedy searches</vt:lpstr>
      <vt:lpstr>PowerPoint Presentation</vt:lpstr>
      <vt:lpstr>Methodology</vt:lpstr>
      <vt:lpstr>Visualization: coarse-grained diversity</vt:lpstr>
      <vt:lpstr>Visualization: fine-grained diversity</vt:lpstr>
      <vt:lpstr>Validation</vt:lpstr>
      <vt:lpstr>Example outputs</vt:lpstr>
      <vt:lpstr>New Domain: Audio Adversarial Examples</vt:lpstr>
      <vt:lpstr>Audio adversarial examples</vt:lpstr>
      <vt:lpstr>Expound summary and contributions</vt:lpstr>
      <vt:lpstr>SavviDriver</vt:lpstr>
      <vt:lpstr>Objectives</vt:lpstr>
      <vt:lpstr>Motivation</vt:lpstr>
      <vt:lpstr>Game-based testing</vt:lpstr>
      <vt:lpstr>Existing work</vt:lpstr>
      <vt:lpstr>Insight</vt:lpstr>
      <vt:lpstr>Reinforcement Learning</vt:lpstr>
      <vt:lpstr>Top-down approach</vt:lpstr>
      <vt:lpstr>RL reward (for an aggressive vehicle)</vt:lpstr>
      <vt:lpstr>Results (merge lane)</vt:lpstr>
      <vt:lpstr>Challenges with reward shaping</vt:lpstr>
      <vt:lpstr>RL reward (for an aggressive vehicle)</vt:lpstr>
      <vt:lpstr>Reward shaping (and complexity in code)</vt:lpstr>
      <vt:lpstr>Goal-based models</vt:lpstr>
      <vt:lpstr>Model-based approach</vt:lpstr>
      <vt:lpstr>Reusability</vt:lpstr>
      <vt:lpstr>Use cases in SavviDriver</vt:lpstr>
      <vt:lpstr>Use case (cont.)</vt:lpstr>
      <vt:lpstr>Use case: Highway Weave Lanes</vt:lpstr>
      <vt:lpstr>Data Table</vt:lpstr>
      <vt:lpstr>Use case: Adaptive Cruise Control</vt:lpstr>
      <vt:lpstr>Goal model for ACC</vt:lpstr>
      <vt:lpstr>Adaptive cruise control (cont.)</vt:lpstr>
      <vt:lpstr>Use case: Adaptive Cruise Control</vt:lpstr>
      <vt:lpstr>Numeric results ACC EBS duration</vt:lpstr>
      <vt:lpstr>Discussion</vt:lpstr>
      <vt:lpstr>Distracted goal tree</vt:lpstr>
      <vt:lpstr>Summary and contributions</vt:lpstr>
      <vt:lpstr>EvoDriver</vt:lpstr>
      <vt:lpstr>Objectives</vt:lpstr>
      <vt:lpstr>Motivations</vt:lpstr>
      <vt:lpstr>Merge case scenario (bottom up search)</vt:lpstr>
      <vt:lpstr>Key ideas</vt:lpstr>
      <vt:lpstr>Behavior Trees</vt:lpstr>
      <vt:lpstr>Genetic Programming </vt:lpstr>
      <vt:lpstr>Evolving controllers</vt:lpstr>
      <vt:lpstr>Search objective</vt:lpstr>
      <vt:lpstr>Grammar table</vt:lpstr>
      <vt:lpstr>Results</vt:lpstr>
      <vt:lpstr>Metrics</vt:lpstr>
      <vt:lpstr>Example (single test case)</vt:lpstr>
      <vt:lpstr>Quantitative (Merge lane)</vt:lpstr>
      <vt:lpstr>Novelty scores</vt:lpstr>
      <vt:lpstr>Qualitative (Merge lane)</vt:lpstr>
      <vt:lpstr>Qualitative (Merge lane)</vt:lpstr>
      <vt:lpstr>Single experiment archive</vt:lpstr>
      <vt:lpstr>PowerPoint Presentation</vt:lpstr>
      <vt:lpstr>Left-turn use case</vt:lpstr>
      <vt:lpstr>Quantitative (Left-turn)</vt:lpstr>
      <vt:lpstr>Qualitative (Left-turn)</vt:lpstr>
      <vt:lpstr>Novelty scores</vt:lpstr>
      <vt:lpstr>EvoDriver</vt:lpstr>
      <vt:lpstr>Summary</vt:lpstr>
      <vt:lpstr>High-level Contributions</vt:lpstr>
      <vt:lpstr>Contributions</vt:lpstr>
      <vt:lpstr>Contributions</vt:lpstr>
      <vt:lpstr>Search-based Assurance Techniques for Learning-enabled Components and Systems</vt:lpstr>
      <vt:lpstr>Conclusion</vt:lpstr>
      <vt:lpstr>Future work</vt:lpstr>
      <vt:lpstr>Publications and Manuscripts</vt:lpstr>
      <vt:lpstr>Publications and Manuscript (cont.)</vt:lpstr>
      <vt:lpstr>Acknowledgement</vt:lpstr>
      <vt:lpstr>Acknowledgement </vt:lpstr>
      <vt:lpstr>Acknowledgement: Sol Zilberman</vt:lpstr>
      <vt:lpstr>Acknowledgement friends</vt:lpstr>
      <vt:lpstr>BIBLIOGRAPHY</vt:lpstr>
      <vt:lpstr>BIBLIOGRAPHY</vt:lpstr>
      <vt:lpstr>BIBLIOGRAPHY</vt:lpstr>
      <vt:lpstr>BIBLIOGRAPHY</vt:lpstr>
      <vt:lpstr>BIBLIOGRAPHY</vt:lpstr>
      <vt:lpstr>BIBLIOGRAPHY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Chan, Kira</dc:creator>
  <cp:lastModifiedBy>Chan, Kira</cp:lastModifiedBy>
  <cp:revision>2</cp:revision>
  <dcterms:created xsi:type="dcterms:W3CDTF">2025-10-09T18:46:41Z</dcterms:created>
  <dcterms:modified xsi:type="dcterms:W3CDTF">2026-02-05T22:41:18Z</dcterms:modified>
</cp:coreProperties>
</file>